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7" r:id="rId2"/>
    <p:sldId id="305" r:id="rId3"/>
    <p:sldId id="271" r:id="rId4"/>
    <p:sldId id="272" r:id="rId5"/>
    <p:sldId id="306" r:id="rId6"/>
    <p:sldId id="308" r:id="rId7"/>
    <p:sldId id="309" r:id="rId8"/>
    <p:sldId id="327" r:id="rId9"/>
    <p:sldId id="307" r:id="rId10"/>
    <p:sldId id="310" r:id="rId11"/>
    <p:sldId id="311" r:id="rId12"/>
    <p:sldId id="312" r:id="rId13"/>
    <p:sldId id="313" r:id="rId14"/>
    <p:sldId id="314" r:id="rId15"/>
    <p:sldId id="315" r:id="rId16"/>
    <p:sldId id="316" r:id="rId17"/>
    <p:sldId id="328" r:id="rId18"/>
    <p:sldId id="329" r:id="rId19"/>
    <p:sldId id="330"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43" r:id="rId33"/>
    <p:sldId id="344" r:id="rId34"/>
    <p:sldId id="345" r:id="rId35"/>
    <p:sldId id="346" r:id="rId36"/>
    <p:sldId id="347" r:id="rId37"/>
    <p:sldId id="34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60"/>
  </p:normalViewPr>
  <p:slideViewPr>
    <p:cSldViewPr>
      <p:cViewPr>
        <p:scale>
          <a:sx n="70" d="100"/>
          <a:sy n="70" d="100"/>
        </p:scale>
        <p:origin x="-132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148F3F-B16A-4A57-A3E4-0254BFE2BB0A}" type="datetimeFigureOut">
              <a:rPr lang="en-US" smtClean="0"/>
              <a:pPr/>
              <a:t>9/22/2020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8966AC9-AEC8-42F9-AE71-26E37B3874FE}" type="slidenum">
              <a:rPr lang="en-US" smtClean="0"/>
              <a:pPr/>
              <a:t>‹#›</a:t>
            </a:fld>
            <a:endParaRPr lang="en-US"/>
          </a:p>
        </p:txBody>
      </p:sp>
    </p:spTree>
    <p:extLst>
      <p:ext uri="{BB962C8B-B14F-4D97-AF65-F5344CB8AC3E}">
        <p14:creationId xmlns:p14="http://schemas.microsoft.com/office/powerpoint/2010/main" val="150134837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C4A267-42E1-4BDF-9CC8-C2F4B21A34E2}" type="datetimeFigureOut">
              <a:rPr lang="en-US" smtClean="0"/>
              <a:pPr/>
              <a:t>9/22/2020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7A36A7-96E6-4734-A765-AB61B44F7F11}" type="slidenum">
              <a:rPr lang="en-US" smtClean="0"/>
              <a:pPr/>
              <a:t>‹#›</a:t>
            </a:fld>
            <a:endParaRPr lang="en-US"/>
          </a:p>
        </p:txBody>
      </p:sp>
    </p:spTree>
    <p:extLst>
      <p:ext uri="{BB962C8B-B14F-4D97-AF65-F5344CB8AC3E}">
        <p14:creationId xmlns:p14="http://schemas.microsoft.com/office/powerpoint/2010/main" val="28750210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50203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effectLst/>
                <a:latin typeface="+mn-lt"/>
                <a:ea typeface="+mn-ea"/>
                <a:cs typeface="+mn-cs"/>
              </a:rPr>
              <a:t>-Worms can modify and delete files, and they can even inject additional malicious software onto a computer. Sometimes a computer worm’s purpose is only to make copies of itself over and over — depleting system resources, such as hard drive space or bandwidth, by overloading a shared network. In addition to wreaking havoc on a computer’s resources, worms can also steal data, install a backdoor, and allow a hacker to gain control over a computer and its system settings</a:t>
            </a:r>
          </a:p>
          <a:p>
            <a:r>
              <a:rPr lang="en-US" sz="1200" b="0" i="0" kern="1200" dirty="0" smtClean="0">
                <a:solidFill>
                  <a:schemeClr val="tx1"/>
                </a:solidFill>
                <a:effectLst/>
                <a:latin typeface="+mn-lt"/>
                <a:ea typeface="+mn-ea"/>
                <a:cs typeface="+mn-cs"/>
              </a:rPr>
              <a:t>How to tell if your computer has a worm</a:t>
            </a:r>
          </a:p>
          <a:p>
            <a:r>
              <a:rPr lang="en-US" sz="1200" b="0" i="0" kern="1200" dirty="0" smtClean="0">
                <a:solidFill>
                  <a:schemeClr val="tx1"/>
                </a:solidFill>
                <a:effectLst/>
                <a:latin typeface="+mn-lt"/>
                <a:ea typeface="+mn-ea"/>
                <a:cs typeface="+mn-cs"/>
              </a:rPr>
              <a:t>If you suspect your devices are infected with a computer worm, run a virus scan immediately. Even if the scan comes up negative, continue to be proactive by following these steps.</a:t>
            </a:r>
          </a:p>
          <a:p>
            <a:r>
              <a:rPr lang="en-US" sz="1200" b="1" i="0" kern="1200" dirty="0" smtClean="0">
                <a:solidFill>
                  <a:schemeClr val="tx1"/>
                </a:solidFill>
                <a:effectLst/>
                <a:latin typeface="+mn-lt"/>
                <a:ea typeface="+mn-ea"/>
                <a:cs typeface="+mn-cs"/>
              </a:rPr>
              <a:t>Keep an eye on your hard drive space</a:t>
            </a:r>
            <a:r>
              <a:rPr lang="en-US" sz="1200" b="0" i="0" kern="1200" dirty="0" smtClean="0">
                <a:solidFill>
                  <a:schemeClr val="tx1"/>
                </a:solidFill>
                <a:effectLst/>
                <a:latin typeface="+mn-lt"/>
                <a:ea typeface="+mn-ea"/>
                <a:cs typeface="+mn-cs"/>
              </a:rPr>
              <a:t>. When worms repeatedly replicate themselves, they start to use up the free space on your computer.</a:t>
            </a:r>
          </a:p>
          <a:p>
            <a:r>
              <a:rPr lang="en-US" sz="1200" b="1" i="0" kern="1200" dirty="0" smtClean="0">
                <a:solidFill>
                  <a:schemeClr val="tx1"/>
                </a:solidFill>
                <a:effectLst/>
                <a:latin typeface="+mn-lt"/>
                <a:ea typeface="+mn-ea"/>
                <a:cs typeface="+mn-cs"/>
              </a:rPr>
              <a:t>Monitor speed and performance</a:t>
            </a:r>
            <a:r>
              <a:rPr lang="en-US" sz="1200" b="0" i="0" kern="1200" dirty="0" smtClean="0">
                <a:solidFill>
                  <a:schemeClr val="tx1"/>
                </a:solidFill>
                <a:effectLst/>
                <a:latin typeface="+mn-lt"/>
                <a:ea typeface="+mn-ea"/>
                <a:cs typeface="+mn-cs"/>
              </a:rPr>
              <a:t>. Has your computer seemed a little sluggish lately? Are some of your programs crashing or not running properly? That could be a red flag that a worm is eating up your processing power.</a:t>
            </a:r>
          </a:p>
          <a:p>
            <a:r>
              <a:rPr lang="en-US" sz="1200" b="1" i="0" kern="1200" dirty="0" smtClean="0">
                <a:solidFill>
                  <a:schemeClr val="tx1"/>
                </a:solidFill>
                <a:effectLst/>
                <a:latin typeface="+mn-lt"/>
                <a:ea typeface="+mn-ea"/>
                <a:cs typeface="+mn-cs"/>
              </a:rPr>
              <a:t>Be on the lookout for missing or new files</a:t>
            </a:r>
            <a:r>
              <a:rPr lang="en-US" sz="1200" b="0" i="0" kern="1200" dirty="0" smtClean="0">
                <a:solidFill>
                  <a:schemeClr val="tx1"/>
                </a:solidFill>
                <a:effectLst/>
                <a:latin typeface="+mn-lt"/>
                <a:ea typeface="+mn-ea"/>
                <a:cs typeface="+mn-cs"/>
              </a:rPr>
              <a:t>. One function of a computer worm is to delete and replace files on a computer.</a:t>
            </a:r>
          </a:p>
          <a:p>
            <a:endParaRPr lang="en-US" dirty="0" smtClean="0"/>
          </a:p>
          <a:p>
            <a:r>
              <a:rPr lang="en-US" dirty="0" smtClean="0"/>
              <a:t>Trojan</a:t>
            </a:r>
          </a:p>
          <a:p>
            <a:pPr fontAlgn="base"/>
            <a:r>
              <a:rPr lang="en-US" sz="1200" b="0" i="0" kern="1200" dirty="0" smtClean="0">
                <a:solidFill>
                  <a:schemeClr val="tx1"/>
                </a:solidFill>
                <a:effectLst/>
                <a:latin typeface="+mn-lt"/>
                <a:ea typeface="+mn-ea"/>
                <a:cs typeface="+mn-cs"/>
              </a:rPr>
              <a:t>Once activated, Trojans can enable cyber-criminals to spy on you, steal your sensitive data, and gain backdoor access to your system. These actions can include:</a:t>
            </a:r>
          </a:p>
          <a:p>
            <a:pPr fontAlgn="base"/>
            <a:r>
              <a:rPr lang="en-US" sz="1200" b="0" i="0" kern="1200" dirty="0" smtClean="0">
                <a:solidFill>
                  <a:schemeClr val="tx1"/>
                </a:solidFill>
                <a:effectLst/>
                <a:latin typeface="+mn-lt"/>
                <a:ea typeface="+mn-ea"/>
                <a:cs typeface="+mn-cs"/>
              </a:rPr>
              <a:t>Deleting data</a:t>
            </a:r>
          </a:p>
          <a:p>
            <a:pPr fontAlgn="base"/>
            <a:r>
              <a:rPr lang="en-US" sz="1200" b="0" i="0" kern="1200" dirty="0" smtClean="0">
                <a:solidFill>
                  <a:schemeClr val="tx1"/>
                </a:solidFill>
                <a:effectLst/>
                <a:latin typeface="+mn-lt"/>
                <a:ea typeface="+mn-ea"/>
                <a:cs typeface="+mn-cs"/>
              </a:rPr>
              <a:t>Blocking data</a:t>
            </a:r>
          </a:p>
          <a:p>
            <a:pPr fontAlgn="base"/>
            <a:r>
              <a:rPr lang="en-US" sz="1200" b="0" i="0" kern="1200" dirty="0" smtClean="0">
                <a:solidFill>
                  <a:schemeClr val="tx1"/>
                </a:solidFill>
                <a:effectLst/>
                <a:latin typeface="+mn-lt"/>
                <a:ea typeface="+mn-ea"/>
                <a:cs typeface="+mn-cs"/>
              </a:rPr>
              <a:t>Modifying data</a:t>
            </a:r>
          </a:p>
          <a:p>
            <a:pPr fontAlgn="base"/>
            <a:r>
              <a:rPr lang="en-US" sz="1200" b="0" i="0" kern="1200" dirty="0" smtClean="0">
                <a:solidFill>
                  <a:schemeClr val="tx1"/>
                </a:solidFill>
                <a:effectLst/>
                <a:latin typeface="+mn-lt"/>
                <a:ea typeface="+mn-ea"/>
                <a:cs typeface="+mn-cs"/>
              </a:rPr>
              <a:t>Copying data</a:t>
            </a:r>
          </a:p>
          <a:p>
            <a:pPr fontAlgn="base"/>
            <a:r>
              <a:rPr lang="en-US" sz="1200" b="0" i="0" kern="1200" dirty="0" smtClean="0">
                <a:solidFill>
                  <a:schemeClr val="tx1"/>
                </a:solidFill>
                <a:effectLst/>
                <a:latin typeface="+mn-lt"/>
                <a:ea typeface="+mn-ea"/>
                <a:cs typeface="+mn-cs"/>
              </a:rPr>
              <a:t>Disrupting the performance of computers or computer networks</a:t>
            </a:r>
          </a:p>
          <a:p>
            <a:pPr fontAlgn="base"/>
            <a:r>
              <a:rPr lang="en-US" sz="1200" b="0" i="0" kern="1200" dirty="0" smtClean="0">
                <a:solidFill>
                  <a:schemeClr val="tx1"/>
                </a:solidFill>
                <a:effectLst/>
                <a:latin typeface="+mn-lt"/>
                <a:ea typeface="+mn-ea"/>
                <a:cs typeface="+mn-cs"/>
              </a:rPr>
              <a:t>Unlike computer viruses and worms, Trojans are not able to self-replicate.</a:t>
            </a:r>
          </a:p>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kern="1200" dirty="0" smtClean="0">
                <a:solidFill>
                  <a:schemeClr val="tx1"/>
                </a:solidFill>
                <a:effectLst/>
                <a:latin typeface="+mn-lt"/>
                <a:ea typeface="+mn-ea"/>
                <a:cs typeface="+mn-cs"/>
              </a:rPr>
              <a:t>Sniffing</a:t>
            </a:r>
            <a:r>
              <a:rPr lang="en-US" sz="1200" b="0" i="0" kern="1200" dirty="0" smtClean="0">
                <a:solidFill>
                  <a:schemeClr val="tx1"/>
                </a:solidFill>
                <a:effectLst/>
                <a:latin typeface="+mn-lt"/>
                <a:ea typeface="+mn-ea"/>
                <a:cs typeface="+mn-cs"/>
              </a:rPr>
              <a:t> is the process of monitoring and capturing all the packets passing through a given network using </a:t>
            </a:r>
            <a:r>
              <a:rPr lang="en-US" sz="1200" b="1" i="0" kern="1200" dirty="0" smtClean="0">
                <a:solidFill>
                  <a:schemeClr val="tx1"/>
                </a:solidFill>
                <a:effectLst/>
                <a:latin typeface="+mn-lt"/>
                <a:ea typeface="+mn-ea"/>
                <a:cs typeface="+mn-cs"/>
              </a:rPr>
              <a:t>sniffing</a:t>
            </a:r>
            <a:r>
              <a:rPr lang="en-US" sz="1200" b="0" i="0" kern="1200" dirty="0" smtClean="0">
                <a:solidFill>
                  <a:schemeClr val="tx1"/>
                </a:solidFill>
                <a:effectLst/>
                <a:latin typeface="+mn-lt"/>
                <a:ea typeface="+mn-ea"/>
                <a:cs typeface="+mn-cs"/>
              </a:rPr>
              <a:t> tools. It is a form of “tapping phone wires” and get to know about the conversation</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base"/>
            <a:r>
              <a:rPr lang="en-US" sz="1200" b="0" i="0" u="none" strike="noStrike" kern="1200" baseline="0" dirty="0" smtClean="0">
                <a:solidFill>
                  <a:schemeClr val="tx1"/>
                </a:solidFill>
                <a:latin typeface="+mn-lt"/>
                <a:ea typeface="+mn-ea"/>
                <a:cs typeface="+mn-cs"/>
              </a:rPr>
              <a:t>-</a:t>
            </a:r>
            <a:r>
              <a:rPr lang="en-US" sz="1200" b="0" kern="1200" dirty="0" smtClean="0">
                <a:solidFill>
                  <a:schemeClr val="tx1"/>
                </a:solidFill>
                <a:effectLst/>
                <a:latin typeface="+mn-lt"/>
                <a:ea typeface="+mn-ea"/>
                <a:cs typeface="+mn-cs"/>
              </a:rPr>
              <a:t>Rootkit</a:t>
            </a:r>
            <a:endParaRPr lang="en-US" sz="1200" b="1" kern="1200" dirty="0" smtClean="0">
              <a:solidFill>
                <a:schemeClr val="tx1"/>
              </a:solidFill>
              <a:effectLst/>
              <a:latin typeface="+mn-lt"/>
              <a:ea typeface="+mn-ea"/>
              <a:cs typeface="+mn-cs"/>
            </a:endParaRPr>
          </a:p>
          <a:p>
            <a:pPr fontAlgn="base"/>
            <a:r>
              <a:rPr lang="en-US" sz="1200" kern="1200" dirty="0" smtClean="0">
                <a:solidFill>
                  <a:schemeClr val="tx1"/>
                </a:solidFill>
                <a:effectLst/>
                <a:latin typeface="+mn-lt"/>
                <a:ea typeface="+mn-ea"/>
                <a:cs typeface="+mn-cs"/>
              </a:rPr>
              <a:t>Programs that hide the existence of malware by intercepting (i.e., "Hooking") and modifying operating system API calls that supply system information. Rootkits or rootkit enabling functionality may reside at the user or kernel level in the operating system or lower to include a hypervisor, master boot record, or the system firmware. </a:t>
            </a:r>
            <a:r>
              <a:rPr lang="en-US" sz="1200" b="1" kern="1200" dirty="0" smtClean="0">
                <a:solidFill>
                  <a:schemeClr val="tx1"/>
                </a:solidFill>
                <a:effectLst/>
                <a:latin typeface="+mn-lt"/>
                <a:ea typeface="+mn-ea"/>
                <a:cs typeface="+mn-cs"/>
              </a:rPr>
              <a:t>Adversaries may use rootkits to hide the presence of programs, files, network connections, services, drivers, and other system components. Rootkits have been seen for Windows, Linux, and Mac OS X systems</a:t>
            </a:r>
            <a:r>
              <a:rPr lang="en-US" sz="1200" kern="1200" dirty="0" smtClean="0">
                <a:solidFill>
                  <a:schemeClr val="tx1"/>
                </a:solidFill>
                <a:effectLst/>
                <a:latin typeface="+mn-lt"/>
                <a:ea typeface="+mn-ea"/>
                <a:cs typeface="+mn-cs"/>
              </a:rPr>
              <a: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-Classifying </a:t>
            </a:r>
            <a:r>
              <a:rPr lang="en-US" sz="1200" b="0" i="0" u="none" strike="noStrike" kern="1200" baseline="0" dirty="0" smtClean="0">
                <a:solidFill>
                  <a:schemeClr val="tx1"/>
                </a:solidFill>
                <a:latin typeface="+mn-lt"/>
                <a:ea typeface="+mn-ea"/>
                <a:cs typeface="+mn-cs"/>
              </a:rPr>
              <a:t>malware based on their functionalities may not always be possible because a</a:t>
            </a:r>
          </a:p>
          <a:p>
            <a:r>
              <a:rPr lang="en-US" sz="1200" b="0" i="0" u="none" strike="noStrike" kern="1200" baseline="0" dirty="0" smtClean="0">
                <a:solidFill>
                  <a:schemeClr val="tx1"/>
                </a:solidFill>
                <a:latin typeface="+mn-lt"/>
                <a:ea typeface="+mn-ea"/>
                <a:cs typeface="+mn-cs"/>
              </a:rPr>
              <a:t>single malware can contain multiple functionalities, which may fall into a variety of</a:t>
            </a:r>
          </a:p>
          <a:p>
            <a:r>
              <a:rPr lang="en-US" sz="1200" b="0" i="0" u="none" strike="noStrike" kern="1200" baseline="0" dirty="0" smtClean="0">
                <a:solidFill>
                  <a:schemeClr val="tx1"/>
                </a:solidFill>
                <a:latin typeface="+mn-lt"/>
                <a:ea typeface="+mn-ea"/>
                <a:cs typeface="+mn-cs"/>
              </a:rPr>
              <a:t>categories mentioned previously. For example, malware can include a worm component</a:t>
            </a:r>
          </a:p>
          <a:p>
            <a:r>
              <a:rPr lang="en-US" sz="1200" b="0" i="0" u="none" strike="noStrike" kern="1200" baseline="0" dirty="0" smtClean="0">
                <a:solidFill>
                  <a:schemeClr val="tx1"/>
                </a:solidFill>
                <a:latin typeface="+mn-lt"/>
                <a:ea typeface="+mn-ea"/>
                <a:cs typeface="+mn-cs"/>
              </a:rPr>
              <a:t>that scans the network looking for vulnerable systems and can drop another malware</a:t>
            </a:r>
          </a:p>
          <a:p>
            <a:r>
              <a:rPr lang="en-US" sz="1200" b="0" i="0" u="none" strike="noStrike" kern="1200" baseline="0" dirty="0" smtClean="0">
                <a:solidFill>
                  <a:schemeClr val="tx1"/>
                </a:solidFill>
                <a:latin typeface="+mn-lt"/>
                <a:ea typeface="+mn-ea"/>
                <a:cs typeface="+mn-cs"/>
              </a:rPr>
              <a:t>component such as a </a:t>
            </a:r>
            <a:r>
              <a:rPr lang="en-US" sz="1200" b="0" i="1" u="none" strike="noStrike" kern="1200" baseline="0" dirty="0" smtClean="0">
                <a:solidFill>
                  <a:schemeClr val="tx1"/>
                </a:solidFill>
                <a:latin typeface="+mn-lt"/>
                <a:ea typeface="+mn-ea"/>
                <a:cs typeface="+mn-cs"/>
              </a:rPr>
              <a:t>backdoor </a:t>
            </a:r>
            <a:r>
              <a:rPr lang="en-US" sz="1200" b="0" i="0" u="none" strike="noStrike" kern="1200" baseline="0" dirty="0" smtClean="0">
                <a:solidFill>
                  <a:schemeClr val="tx1"/>
                </a:solidFill>
                <a:latin typeface="+mn-lt"/>
                <a:ea typeface="+mn-ea"/>
                <a:cs typeface="+mn-cs"/>
              </a:rPr>
              <a:t>or a </a:t>
            </a:r>
            <a:r>
              <a:rPr lang="en-US" sz="1200" b="0" i="1" u="none" strike="noStrike" kern="1200" baseline="0" dirty="0" err="1" smtClean="0">
                <a:solidFill>
                  <a:schemeClr val="tx1"/>
                </a:solidFill>
                <a:latin typeface="+mn-lt"/>
                <a:ea typeface="+mn-ea"/>
                <a:cs typeface="+mn-cs"/>
              </a:rPr>
              <a:t>ransomware</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upon successful exploitation.</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u="none" strike="noStrike" kern="1200" baseline="0" dirty="0" smtClean="0">
                <a:solidFill>
                  <a:schemeClr val="tx1"/>
                </a:solidFill>
                <a:latin typeface="+mn-lt"/>
                <a:ea typeface="+mn-ea"/>
                <a:cs typeface="+mn-cs"/>
              </a:rPr>
              <a:t>Process monitoring</a:t>
            </a:r>
            <a:r>
              <a:rPr lang="en-US" sz="1200" b="0" i="0" u="none" strike="noStrike" kern="1200" baseline="0" dirty="0" smtClean="0">
                <a:solidFill>
                  <a:schemeClr val="tx1"/>
                </a:solidFill>
                <a:latin typeface="+mn-lt"/>
                <a:ea typeface="+mn-ea"/>
                <a:cs typeface="+mn-cs"/>
              </a:rPr>
              <a:t>: Involves monitoring the process activity and examining the</a:t>
            </a:r>
          </a:p>
          <a:p>
            <a:r>
              <a:rPr lang="en-US" sz="1200" b="0" i="0" u="none" strike="noStrike" kern="1200" baseline="0" dirty="0" smtClean="0">
                <a:solidFill>
                  <a:schemeClr val="tx1"/>
                </a:solidFill>
                <a:latin typeface="+mn-lt"/>
                <a:ea typeface="+mn-ea"/>
                <a:cs typeface="+mn-cs"/>
              </a:rPr>
              <a:t>properties of the result process during malware execution.</a:t>
            </a:r>
          </a:p>
          <a:p>
            <a:r>
              <a:rPr lang="en-US" sz="1200" b="1" i="0" u="none" strike="noStrike" kern="1200" baseline="0" dirty="0" smtClean="0">
                <a:solidFill>
                  <a:schemeClr val="tx1"/>
                </a:solidFill>
                <a:latin typeface="+mn-lt"/>
                <a:ea typeface="+mn-ea"/>
                <a:cs typeface="+mn-cs"/>
              </a:rPr>
              <a:t>File system monitoring</a:t>
            </a:r>
            <a:r>
              <a:rPr lang="en-US" sz="1200" b="0" i="0" u="none" strike="noStrike" kern="1200" baseline="0" dirty="0" smtClean="0">
                <a:solidFill>
                  <a:schemeClr val="tx1"/>
                </a:solidFill>
                <a:latin typeface="+mn-lt"/>
                <a:ea typeface="+mn-ea"/>
                <a:cs typeface="+mn-cs"/>
              </a:rPr>
              <a:t>: Includes monitoring the real-time file system activity</a:t>
            </a:r>
          </a:p>
          <a:p>
            <a:r>
              <a:rPr lang="en-US" sz="1200" b="0" i="0" u="none" strike="noStrike" kern="1200" baseline="0" dirty="0" smtClean="0">
                <a:solidFill>
                  <a:schemeClr val="tx1"/>
                </a:solidFill>
                <a:latin typeface="+mn-lt"/>
                <a:ea typeface="+mn-ea"/>
                <a:cs typeface="+mn-cs"/>
              </a:rPr>
              <a:t>during malware execution.</a:t>
            </a:r>
          </a:p>
          <a:p>
            <a:r>
              <a:rPr lang="en-US" sz="1200" b="1" i="0" u="none" strike="noStrike" kern="1200" baseline="0" dirty="0" smtClean="0">
                <a:solidFill>
                  <a:schemeClr val="tx1"/>
                </a:solidFill>
                <a:latin typeface="+mn-lt"/>
                <a:ea typeface="+mn-ea"/>
                <a:cs typeface="+mn-cs"/>
              </a:rPr>
              <a:t>Registry monitoring</a:t>
            </a:r>
            <a:r>
              <a:rPr lang="en-US" sz="1200" b="0" i="0" u="none" strike="noStrike" kern="1200" baseline="0" dirty="0" smtClean="0">
                <a:solidFill>
                  <a:schemeClr val="tx1"/>
                </a:solidFill>
                <a:latin typeface="+mn-lt"/>
                <a:ea typeface="+mn-ea"/>
                <a:cs typeface="+mn-cs"/>
              </a:rPr>
              <a:t>: Involves monitoring the registry keys accessed/modified</a:t>
            </a:r>
          </a:p>
          <a:p>
            <a:r>
              <a:rPr lang="en-US" sz="1200" b="0" i="0" u="none" strike="noStrike" kern="1200" baseline="0" dirty="0" smtClean="0">
                <a:solidFill>
                  <a:schemeClr val="tx1"/>
                </a:solidFill>
                <a:latin typeface="+mn-lt"/>
                <a:ea typeface="+mn-ea"/>
                <a:cs typeface="+mn-cs"/>
              </a:rPr>
              <a:t>and registry data that is being read/written by the malicious binary.</a:t>
            </a:r>
          </a:p>
          <a:p>
            <a:r>
              <a:rPr lang="en-US" sz="1200" b="1" i="0" u="none" strike="noStrike" kern="1200" baseline="0" dirty="0" smtClean="0">
                <a:solidFill>
                  <a:schemeClr val="tx1"/>
                </a:solidFill>
                <a:latin typeface="+mn-lt"/>
                <a:ea typeface="+mn-ea"/>
                <a:cs typeface="+mn-cs"/>
              </a:rPr>
              <a:t>Network monitoring</a:t>
            </a:r>
            <a:r>
              <a:rPr lang="en-US" sz="1200" b="0" i="0" u="none" strike="noStrike" kern="1200" baseline="0" dirty="0" smtClean="0">
                <a:solidFill>
                  <a:schemeClr val="tx1"/>
                </a:solidFill>
                <a:latin typeface="+mn-lt"/>
                <a:ea typeface="+mn-ea"/>
                <a:cs typeface="+mn-cs"/>
              </a:rPr>
              <a:t>: Involves monitoring the live traffic to and from the system</a:t>
            </a:r>
          </a:p>
          <a:p>
            <a:r>
              <a:rPr lang="en-US" sz="1200" b="0" i="0" u="none" strike="noStrike" kern="1200" baseline="0" dirty="0" smtClean="0">
                <a:solidFill>
                  <a:schemeClr val="tx1"/>
                </a:solidFill>
                <a:latin typeface="+mn-lt"/>
                <a:ea typeface="+mn-ea"/>
                <a:cs typeface="+mn-cs"/>
              </a:rPr>
              <a:t>during malware execution.</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Process hacker can be used to explore services, network connections, disk activity, and so on.</a:t>
            </a:r>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gi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gif"/><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gi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gif"/><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gi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41A8E81C-D130-4590-98E6-EEEC5C565284}" type="slidenum">
              <a:rPr lang="en-US" smtClean="0"/>
              <a:pPr/>
              <a:t>‹#›</a:t>
            </a:fld>
            <a:endParaRPr lang="en-US" dirty="0"/>
          </a:p>
        </p:txBody>
      </p:sp>
      <p:sp>
        <p:nvSpPr>
          <p:cNvPr id="14" name="Title 13"/>
          <p:cNvSpPr>
            <a:spLocks noGrp="1"/>
          </p:cNvSpPr>
          <p:nvPr>
            <p:ph type="title"/>
          </p:nvPr>
        </p:nvSpPr>
        <p:spPr>
          <a:xfrm>
            <a:off x="457200" y="228600"/>
            <a:ext cx="7620000" cy="762000"/>
          </a:xfrm>
          <a:prstGeom prst="rect">
            <a:avLst/>
          </a:prstGeom>
        </p:spPr>
        <p:txBody>
          <a:bodyPr/>
          <a:lstStyle/>
          <a:p>
            <a:r>
              <a:rPr lang="en-US" smtClean="0"/>
              <a:t>Click to edit Master title style</a:t>
            </a:r>
            <a:endParaRPr lang="en-US" dirty="0"/>
          </a:p>
        </p:txBody>
      </p:sp>
      <p:sp>
        <p:nvSpPr>
          <p:cNvPr id="16" name="Content Placeholder 15"/>
          <p:cNvSpPr>
            <a:spLocks noGrp="1"/>
          </p:cNvSpPr>
          <p:nvPr>
            <p:ph sz="quarter" idx="13"/>
          </p:nvPr>
        </p:nvSpPr>
        <p:spPr>
          <a:xfrm>
            <a:off x="457200" y="1143000"/>
            <a:ext cx="7696200" cy="5029200"/>
          </a:xfrm>
          <a:prstGeom prst="rect">
            <a:avLst/>
          </a:prstGeom>
        </p:spPr>
        <p:txBody>
          <a:bodyPr/>
          <a:lstStyle>
            <a:lvl1pPr>
              <a:buSzPct val="80000"/>
              <a:buFontTx/>
              <a:buBlip>
                <a:blip r:embed="rId2"/>
              </a:buBlip>
              <a:defRPr/>
            </a:lvl1pPr>
            <a:lvl2pPr>
              <a:buSzPct val="80000"/>
              <a:buFontTx/>
              <a:buBlip>
                <a:blip r:embed="rId3"/>
              </a:buBlip>
              <a:defRPr/>
            </a:lvl2pPr>
            <a:lvl3pPr>
              <a:buSzPct val="80000"/>
              <a:buFontTx/>
              <a:buBlip>
                <a:blip r:embed="rId4"/>
              </a:buBlip>
              <a:defRPr/>
            </a:lvl3pPr>
            <a:lvl4pPr>
              <a:buSzPct val="80000"/>
              <a:buFontTx/>
              <a:buBlip>
                <a:blip r:embed="rId5"/>
              </a:buBlip>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6104" y="2228519"/>
            <a:ext cx="7772400" cy="1470025"/>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defRPr kumimoji="0" lang="en-US" sz="3200" b="1" i="1"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Arial" pitchFamily="34" charset="0"/>
                <a:ea typeface="+mj-ea"/>
                <a:cs typeface="Arial"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smtClean="0"/>
              <a:t>Click to edit Master title style</a:t>
            </a:r>
            <a:endParaRPr lang="en-US" dirty="0"/>
          </a:p>
        </p:txBody>
      </p:sp>
      <p:sp>
        <p:nvSpPr>
          <p:cNvPr id="3" name="Subtitle 2"/>
          <p:cNvSpPr>
            <a:spLocks noGrp="1"/>
          </p:cNvSpPr>
          <p:nvPr>
            <p:ph type="subTitle" idx="1"/>
          </p:nvPr>
        </p:nvSpPr>
        <p:spPr>
          <a:xfrm>
            <a:off x="2667000" y="3886200"/>
            <a:ext cx="6400800" cy="1752600"/>
          </a:xfrm>
          <a:prstGeom prst="rect">
            <a:avLst/>
          </a:prstGeom>
        </p:spPr>
        <p:txBody>
          <a:bodyPr/>
          <a:lstStyle>
            <a:lvl1pPr marL="0" indent="0" algn="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95358E2-A37D-4A1F-81EF-3A9D67FD3DD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43000"/>
            <a:ext cx="3810000" cy="4525963"/>
          </a:xfrm>
          <a:prstGeom prst="rect">
            <a:avLst/>
          </a:prstGeom>
        </p:spPr>
        <p:txBody>
          <a:bodyPr/>
          <a:lstStyle>
            <a:lvl1pPr>
              <a:defRPr lang="en-US" sz="2400" kern="1200" dirty="0" smtClean="0">
                <a:solidFill>
                  <a:schemeClr val="tx1"/>
                </a:solidFill>
                <a:latin typeface="Arial" pitchFamily="34" charset="0"/>
                <a:ea typeface="+mn-ea"/>
                <a:cs typeface="Arial" pitchFamily="34" charset="0"/>
              </a:defRPr>
            </a:lvl1pPr>
            <a:lvl2pPr>
              <a:defRPr lang="en-US" sz="2000" kern="1200" dirty="0" smtClean="0">
                <a:solidFill>
                  <a:schemeClr val="tx1"/>
                </a:solidFill>
                <a:latin typeface="Arial" pitchFamily="34" charset="0"/>
                <a:ea typeface="+mn-ea"/>
                <a:cs typeface="Arial" pitchFamily="34" charset="0"/>
              </a:defRPr>
            </a:lvl2pPr>
            <a:lvl3pPr>
              <a:buFontTx/>
              <a:buBlip>
                <a:blip r:embed="rId2"/>
              </a:buBlip>
              <a:defRPr lang="en-US" sz="1800" kern="1200" dirty="0" smtClean="0">
                <a:solidFill>
                  <a:schemeClr val="tx1"/>
                </a:solidFill>
                <a:latin typeface="Arial" pitchFamily="34" charset="0"/>
                <a:ea typeface="+mn-ea"/>
                <a:cs typeface="Arial" pitchFamily="34" charset="0"/>
              </a:defRPr>
            </a:lvl3pPr>
            <a:lvl4pPr>
              <a:defRPr lang="en-US" sz="1800" kern="1200" dirty="0" smtClean="0">
                <a:solidFill>
                  <a:schemeClr val="tx1"/>
                </a:solidFill>
                <a:latin typeface="Arial" pitchFamily="34" charset="0"/>
                <a:ea typeface="+mn-ea"/>
                <a:cs typeface="Arial" pitchFamily="34" charset="0"/>
              </a:defRPr>
            </a:lvl4pPr>
            <a:lvl5pPr>
              <a:defRPr sz="1800"/>
            </a:lvl5pPr>
            <a:lvl6pPr>
              <a:defRPr sz="1800"/>
            </a:lvl6pPr>
            <a:lvl7pPr>
              <a:defRPr lang="en-US" sz="2000" kern="1200" dirty="0" smtClean="0">
                <a:solidFill>
                  <a:schemeClr val="tx1"/>
                </a:solidFill>
                <a:latin typeface="Arial" pitchFamily="34" charset="0"/>
                <a:ea typeface="+mn-ea"/>
                <a:cs typeface="Arial" pitchFamily="34" charset="0"/>
              </a:defRPr>
            </a:lvl7pPr>
            <a:lvl8pPr>
              <a:defRPr sz="1800"/>
            </a:lvl8pPr>
            <a:lvl9pPr>
              <a:defRPr sz="1800"/>
            </a:lvl9pPr>
          </a:lstStyle>
          <a:p>
            <a:pPr marL="342900" lvl="0" indent="-342900" algn="l" defTabSz="914400" rtl="0" eaLnBrk="1" latinLnBrk="0" hangingPunct="1">
              <a:spcBef>
                <a:spcPct val="20000"/>
              </a:spcBef>
              <a:buSzPct val="80000"/>
              <a:buFontTx/>
              <a:buBlip>
                <a:blip r:embed="rId3"/>
              </a:buBlip>
            </a:pPr>
            <a:r>
              <a:rPr lang="en-US" dirty="0" smtClean="0"/>
              <a:t>Click to edit Master text styles</a:t>
            </a:r>
          </a:p>
          <a:p>
            <a:pPr marL="742950" lvl="1" indent="-285750" algn="l" defTabSz="914400" rtl="0" eaLnBrk="1" latinLnBrk="0" hangingPunct="1">
              <a:spcBef>
                <a:spcPct val="20000"/>
              </a:spcBef>
              <a:buSzPct val="80000"/>
              <a:buFontTx/>
              <a:buBlip>
                <a:blip r:embed="rId2"/>
              </a:buBlip>
            </a:pPr>
            <a:r>
              <a:rPr lang="en-US" dirty="0" smtClean="0"/>
              <a:t>Second level</a:t>
            </a:r>
          </a:p>
          <a:p>
            <a:pPr marL="1143000" lvl="2" indent="-228600" algn="l" defTabSz="914400" rtl="0" eaLnBrk="1" latinLnBrk="0" hangingPunct="1">
              <a:spcBef>
                <a:spcPct val="20000"/>
              </a:spcBef>
              <a:buSzPct val="80000"/>
              <a:buFontTx/>
              <a:buBlip>
                <a:blip r:embed="rId4"/>
              </a:buBlip>
            </a:pPr>
            <a:r>
              <a:rPr lang="en-US" dirty="0" smtClean="0"/>
              <a:t>Third level</a:t>
            </a:r>
          </a:p>
          <a:p>
            <a:pPr marL="1600200" lvl="3" indent="-228600" algn="l" defTabSz="914400" rtl="0" eaLnBrk="1" latinLnBrk="0" hangingPunct="1">
              <a:spcBef>
                <a:spcPct val="20000"/>
              </a:spcBef>
              <a:buSzPct val="80000"/>
              <a:buFontTx/>
              <a:buBlip>
                <a:blip r:embed="rId5"/>
              </a:buBlip>
            </a:pPr>
            <a:r>
              <a:rPr lang="en-US" dirty="0" smtClean="0"/>
              <a:t>Fourth level</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95358E2-A37D-4A1F-81EF-3A9D67FD3DDB}" type="slidenum">
              <a:rPr lang="en-US" smtClean="0"/>
              <a:pPr/>
              <a:t>‹#›</a:t>
            </a:fld>
            <a:endParaRPr lang="en-US"/>
          </a:p>
        </p:txBody>
      </p:sp>
      <p:sp>
        <p:nvSpPr>
          <p:cNvPr id="9" name="Title 13"/>
          <p:cNvSpPr txBox="1">
            <a:spLocks/>
          </p:cNvSpPr>
          <p:nvPr userDrawn="1"/>
        </p:nvSpPr>
        <p:spPr>
          <a:xfrm>
            <a:off x="457200" y="304800"/>
            <a:ext cx="7772400" cy="762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1" u="none" strike="noStrike" kern="1200" cap="none" spc="0" normalizeH="0" baseline="0" noProof="0" dirty="0" smtClean="0">
                <a:ln>
                  <a:noFill/>
                </a:ln>
                <a:solidFill>
                  <a:schemeClr val="accent2"/>
                </a:solidFill>
                <a:effectLst/>
                <a:uLnTx/>
                <a:uFillTx/>
                <a:latin typeface="Arial" pitchFamily="34" charset="0"/>
                <a:ea typeface="+mj-ea"/>
                <a:cs typeface="Arial" pitchFamily="34" charset="0"/>
              </a:rPr>
              <a:t>Click to edit Master title style</a:t>
            </a:r>
            <a:endParaRPr kumimoji="0" lang="en-US" sz="3200" b="1" i="1" u="none" strike="noStrike" kern="1200" cap="none" spc="0" normalizeH="0" baseline="0" noProof="0" dirty="0">
              <a:ln>
                <a:noFill/>
              </a:ln>
              <a:solidFill>
                <a:schemeClr val="accent2"/>
              </a:solidFill>
              <a:effectLst/>
              <a:uLnTx/>
              <a:uFillTx/>
              <a:latin typeface="Arial" pitchFamily="34" charset="0"/>
              <a:ea typeface="+mj-ea"/>
              <a:cs typeface="Arial" pitchFamily="34" charset="0"/>
            </a:endParaRPr>
          </a:p>
        </p:txBody>
      </p:sp>
      <p:sp>
        <p:nvSpPr>
          <p:cNvPr id="8" name="Content Placeholder 2"/>
          <p:cNvSpPr>
            <a:spLocks noGrp="1"/>
          </p:cNvSpPr>
          <p:nvPr>
            <p:ph sz="half" idx="13"/>
          </p:nvPr>
        </p:nvSpPr>
        <p:spPr>
          <a:xfrm>
            <a:off x="4419600" y="1143000"/>
            <a:ext cx="3810000" cy="4525963"/>
          </a:xfrm>
          <a:prstGeom prst="rect">
            <a:avLst/>
          </a:prstGeom>
        </p:spPr>
        <p:txBody>
          <a:bodyPr/>
          <a:lstStyle>
            <a:lvl1pPr>
              <a:defRPr lang="en-US" sz="2400" kern="1200" dirty="0" smtClean="0">
                <a:solidFill>
                  <a:schemeClr val="tx1"/>
                </a:solidFill>
                <a:latin typeface="Arial" pitchFamily="34" charset="0"/>
                <a:ea typeface="+mn-ea"/>
                <a:cs typeface="Arial" pitchFamily="34" charset="0"/>
              </a:defRPr>
            </a:lvl1pPr>
            <a:lvl2pPr>
              <a:defRPr lang="en-US" sz="2000" kern="1200" dirty="0" smtClean="0">
                <a:solidFill>
                  <a:schemeClr val="tx1"/>
                </a:solidFill>
                <a:latin typeface="Arial" pitchFamily="34" charset="0"/>
                <a:ea typeface="+mn-ea"/>
                <a:cs typeface="Arial" pitchFamily="34" charset="0"/>
              </a:defRPr>
            </a:lvl2pPr>
            <a:lvl3pPr>
              <a:buFontTx/>
              <a:buBlip>
                <a:blip r:embed="rId2"/>
              </a:buBlip>
              <a:defRPr lang="en-US" sz="1800" kern="1200" dirty="0" smtClean="0">
                <a:solidFill>
                  <a:schemeClr val="tx1"/>
                </a:solidFill>
                <a:latin typeface="Arial" pitchFamily="34" charset="0"/>
                <a:ea typeface="+mn-ea"/>
                <a:cs typeface="Arial" pitchFamily="34" charset="0"/>
              </a:defRPr>
            </a:lvl3pPr>
            <a:lvl4pPr>
              <a:defRPr lang="en-US" sz="1800" kern="1200" dirty="0" smtClean="0">
                <a:solidFill>
                  <a:schemeClr val="tx1"/>
                </a:solidFill>
                <a:latin typeface="Arial" pitchFamily="34" charset="0"/>
                <a:ea typeface="+mn-ea"/>
                <a:cs typeface="Arial" pitchFamily="34" charset="0"/>
              </a:defRPr>
            </a:lvl4pPr>
            <a:lvl5pPr>
              <a:defRPr sz="1800"/>
            </a:lvl5pPr>
            <a:lvl6pPr>
              <a:defRPr sz="1800"/>
            </a:lvl6pPr>
            <a:lvl7pPr>
              <a:defRPr lang="en-US" sz="2000" kern="1200" dirty="0" smtClean="0">
                <a:solidFill>
                  <a:schemeClr val="tx1"/>
                </a:solidFill>
                <a:latin typeface="Arial" pitchFamily="34" charset="0"/>
                <a:ea typeface="+mn-ea"/>
                <a:cs typeface="Arial" pitchFamily="34" charset="0"/>
              </a:defRPr>
            </a:lvl7pPr>
            <a:lvl8pPr>
              <a:defRPr sz="1800"/>
            </a:lvl8pPr>
            <a:lvl9pPr>
              <a:defRPr sz="1800"/>
            </a:lvl9pPr>
          </a:lstStyle>
          <a:p>
            <a:pPr marL="342900" lvl="0" indent="-342900" algn="l" defTabSz="914400" rtl="0" eaLnBrk="1" latinLnBrk="0" hangingPunct="1">
              <a:spcBef>
                <a:spcPct val="20000"/>
              </a:spcBef>
              <a:buSzPct val="80000"/>
              <a:buFontTx/>
              <a:buBlip>
                <a:blip r:embed="rId3"/>
              </a:buBlip>
            </a:pPr>
            <a:r>
              <a:rPr lang="en-US" dirty="0" smtClean="0"/>
              <a:t>Click to edit Master text styles</a:t>
            </a:r>
          </a:p>
          <a:p>
            <a:pPr marL="742950" lvl="1" indent="-285750" algn="l" defTabSz="914400" rtl="0" eaLnBrk="1" latinLnBrk="0" hangingPunct="1">
              <a:spcBef>
                <a:spcPct val="20000"/>
              </a:spcBef>
              <a:buSzPct val="80000"/>
              <a:buFontTx/>
              <a:buBlip>
                <a:blip r:embed="rId2"/>
              </a:buBlip>
            </a:pPr>
            <a:r>
              <a:rPr lang="en-US" dirty="0" smtClean="0"/>
              <a:t>Second level</a:t>
            </a:r>
          </a:p>
          <a:p>
            <a:pPr marL="1143000" lvl="2" indent="-228600" algn="l" defTabSz="914400" rtl="0" eaLnBrk="1" latinLnBrk="0" hangingPunct="1">
              <a:spcBef>
                <a:spcPct val="20000"/>
              </a:spcBef>
              <a:buSzPct val="80000"/>
              <a:buFontTx/>
              <a:buBlip>
                <a:blip r:embed="rId4"/>
              </a:buBlip>
            </a:pPr>
            <a:r>
              <a:rPr lang="en-US" dirty="0" smtClean="0"/>
              <a:t>Third level</a:t>
            </a:r>
          </a:p>
          <a:p>
            <a:pPr marL="1600200" lvl="3" indent="-228600" algn="l" defTabSz="914400" rtl="0" eaLnBrk="1" latinLnBrk="0" hangingPunct="1">
              <a:spcBef>
                <a:spcPct val="20000"/>
              </a:spcBef>
              <a:buSzPct val="80000"/>
              <a:buFontTx/>
              <a:buBlip>
                <a:blip r:embed="rId5"/>
              </a:buBlip>
            </a:pPr>
            <a:r>
              <a:rPr lang="en-US" dirty="0" smtClean="0"/>
              <a:t>Fourth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43000"/>
            <a:ext cx="3886200" cy="639762"/>
          </a:xfrm>
          <a:prstGeom prst="rect">
            <a:avLst/>
          </a:prstGeom>
        </p:spPr>
        <p:txBody>
          <a:bodyPr anchor="b"/>
          <a:lstStyle>
            <a:lvl1pPr marL="0" indent="0">
              <a:buNone/>
              <a:defRPr sz="2000" b="1">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359320" y="1143000"/>
            <a:ext cx="3870280" cy="639762"/>
          </a:xfrm>
          <a:prstGeom prst="rect">
            <a:avLst/>
          </a:prstGeom>
        </p:spPr>
        <p:txBody>
          <a:bodyPr anchor="b"/>
          <a:lstStyle>
            <a:lvl1pPr marL="0" indent="0">
              <a:buNone/>
              <a:defRPr sz="2000" b="1">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95358E2-A37D-4A1F-81EF-3A9D67FD3DDB}" type="slidenum">
              <a:rPr lang="en-US" smtClean="0"/>
              <a:pPr/>
              <a:t>‹#›</a:t>
            </a:fld>
            <a:endParaRPr lang="en-US"/>
          </a:p>
        </p:txBody>
      </p:sp>
      <p:sp>
        <p:nvSpPr>
          <p:cNvPr id="13" name="Title 13"/>
          <p:cNvSpPr>
            <a:spLocks noGrp="1"/>
          </p:cNvSpPr>
          <p:nvPr>
            <p:ph type="title"/>
          </p:nvPr>
        </p:nvSpPr>
        <p:spPr>
          <a:xfrm>
            <a:off x="457200" y="228600"/>
            <a:ext cx="7772400" cy="762000"/>
          </a:xfrm>
          <a:prstGeom prst="rect">
            <a:avLst/>
          </a:prstGeom>
        </p:spPr>
        <p:txBody>
          <a:bodyPr/>
          <a:lstStyle/>
          <a:p>
            <a:r>
              <a:rPr lang="en-US" smtClean="0"/>
              <a:t>Click to edit Master title style</a:t>
            </a:r>
            <a:endParaRPr lang="en-US" dirty="0"/>
          </a:p>
        </p:txBody>
      </p:sp>
      <p:sp>
        <p:nvSpPr>
          <p:cNvPr id="10" name="Content Placeholder 2"/>
          <p:cNvSpPr>
            <a:spLocks noGrp="1"/>
          </p:cNvSpPr>
          <p:nvPr>
            <p:ph sz="half" idx="13"/>
          </p:nvPr>
        </p:nvSpPr>
        <p:spPr>
          <a:xfrm>
            <a:off x="457200" y="1798637"/>
            <a:ext cx="3810000" cy="4449763"/>
          </a:xfrm>
          <a:prstGeom prst="rect">
            <a:avLst/>
          </a:prstGeom>
        </p:spPr>
        <p:txBody>
          <a:bodyPr/>
          <a:lstStyle>
            <a:lvl1pPr>
              <a:defRPr lang="en-US" sz="2400" kern="1200" dirty="0" smtClean="0">
                <a:solidFill>
                  <a:schemeClr val="tx1"/>
                </a:solidFill>
                <a:latin typeface="Arial" pitchFamily="34" charset="0"/>
                <a:ea typeface="+mn-ea"/>
                <a:cs typeface="Arial" pitchFamily="34" charset="0"/>
              </a:defRPr>
            </a:lvl1pPr>
            <a:lvl2pPr>
              <a:defRPr lang="en-US" sz="2000" kern="1200" dirty="0" smtClean="0">
                <a:solidFill>
                  <a:schemeClr val="tx1"/>
                </a:solidFill>
                <a:latin typeface="Arial" pitchFamily="34" charset="0"/>
                <a:ea typeface="+mn-ea"/>
                <a:cs typeface="Arial" pitchFamily="34" charset="0"/>
              </a:defRPr>
            </a:lvl2pPr>
            <a:lvl3pPr>
              <a:buFontTx/>
              <a:buBlip>
                <a:blip r:embed="rId2"/>
              </a:buBlip>
              <a:defRPr lang="en-US" sz="1800" kern="1200" dirty="0" smtClean="0">
                <a:solidFill>
                  <a:schemeClr val="tx1"/>
                </a:solidFill>
                <a:latin typeface="Arial" pitchFamily="34" charset="0"/>
                <a:ea typeface="+mn-ea"/>
                <a:cs typeface="Arial" pitchFamily="34" charset="0"/>
              </a:defRPr>
            </a:lvl3pPr>
            <a:lvl4pPr>
              <a:defRPr lang="en-US" sz="1800" kern="1200" dirty="0" smtClean="0">
                <a:solidFill>
                  <a:schemeClr val="tx1"/>
                </a:solidFill>
                <a:latin typeface="Arial" pitchFamily="34" charset="0"/>
                <a:ea typeface="+mn-ea"/>
                <a:cs typeface="Arial" pitchFamily="34" charset="0"/>
              </a:defRPr>
            </a:lvl4pPr>
            <a:lvl5pPr>
              <a:defRPr sz="1800"/>
            </a:lvl5pPr>
            <a:lvl6pPr>
              <a:defRPr sz="1800"/>
            </a:lvl6pPr>
            <a:lvl7pPr>
              <a:defRPr lang="en-US" sz="2000" kern="1200" dirty="0" smtClean="0">
                <a:solidFill>
                  <a:schemeClr val="tx1"/>
                </a:solidFill>
                <a:latin typeface="Arial" pitchFamily="34" charset="0"/>
                <a:ea typeface="+mn-ea"/>
                <a:cs typeface="Arial" pitchFamily="34" charset="0"/>
              </a:defRPr>
            </a:lvl7pPr>
            <a:lvl8pPr>
              <a:defRPr sz="1800"/>
            </a:lvl8pPr>
            <a:lvl9pPr>
              <a:defRPr sz="1800"/>
            </a:lvl9pPr>
          </a:lstStyle>
          <a:p>
            <a:pPr marL="342900" lvl="0" indent="-342900" algn="l" defTabSz="914400" rtl="0" eaLnBrk="1" latinLnBrk="0" hangingPunct="1">
              <a:spcBef>
                <a:spcPct val="20000"/>
              </a:spcBef>
              <a:buSzPct val="80000"/>
              <a:buFontTx/>
              <a:buBlip>
                <a:blip r:embed="rId3"/>
              </a:buBlip>
            </a:pPr>
            <a:r>
              <a:rPr lang="en-US" dirty="0" smtClean="0"/>
              <a:t>Click to edit Master text styles</a:t>
            </a:r>
          </a:p>
          <a:p>
            <a:pPr marL="742950" lvl="1" indent="-285750" algn="l" defTabSz="914400" rtl="0" eaLnBrk="1" latinLnBrk="0" hangingPunct="1">
              <a:spcBef>
                <a:spcPct val="20000"/>
              </a:spcBef>
              <a:buSzPct val="80000"/>
              <a:buFontTx/>
              <a:buBlip>
                <a:blip r:embed="rId2"/>
              </a:buBlip>
            </a:pPr>
            <a:r>
              <a:rPr lang="en-US" dirty="0" smtClean="0"/>
              <a:t>Second level</a:t>
            </a:r>
          </a:p>
          <a:p>
            <a:pPr marL="1143000" lvl="2" indent="-228600" algn="l" defTabSz="914400" rtl="0" eaLnBrk="1" latinLnBrk="0" hangingPunct="1">
              <a:spcBef>
                <a:spcPct val="20000"/>
              </a:spcBef>
              <a:buSzPct val="80000"/>
              <a:buFontTx/>
              <a:buBlip>
                <a:blip r:embed="rId4"/>
              </a:buBlip>
            </a:pPr>
            <a:r>
              <a:rPr lang="en-US" dirty="0" smtClean="0"/>
              <a:t>Third level</a:t>
            </a:r>
          </a:p>
          <a:p>
            <a:pPr marL="1600200" lvl="3" indent="-228600" algn="l" defTabSz="914400" rtl="0" eaLnBrk="1" latinLnBrk="0" hangingPunct="1">
              <a:spcBef>
                <a:spcPct val="20000"/>
              </a:spcBef>
              <a:buSzPct val="80000"/>
              <a:buFontTx/>
              <a:buBlip>
                <a:blip r:embed="rId5"/>
              </a:buBlip>
            </a:pPr>
            <a:r>
              <a:rPr lang="en-US" dirty="0" smtClean="0"/>
              <a:t>Fourth level</a:t>
            </a:r>
          </a:p>
        </p:txBody>
      </p:sp>
      <p:sp>
        <p:nvSpPr>
          <p:cNvPr id="14" name="Content Placeholder 2"/>
          <p:cNvSpPr>
            <a:spLocks noGrp="1"/>
          </p:cNvSpPr>
          <p:nvPr>
            <p:ph sz="half" idx="14"/>
          </p:nvPr>
        </p:nvSpPr>
        <p:spPr>
          <a:xfrm>
            <a:off x="4419600" y="1798637"/>
            <a:ext cx="3810000" cy="4449763"/>
          </a:xfrm>
          <a:prstGeom prst="rect">
            <a:avLst/>
          </a:prstGeom>
        </p:spPr>
        <p:txBody>
          <a:bodyPr/>
          <a:lstStyle>
            <a:lvl1pPr>
              <a:defRPr lang="en-US" sz="2400" kern="1200" dirty="0" smtClean="0">
                <a:solidFill>
                  <a:schemeClr val="tx1"/>
                </a:solidFill>
                <a:latin typeface="Arial" pitchFamily="34" charset="0"/>
                <a:ea typeface="+mn-ea"/>
                <a:cs typeface="Arial" pitchFamily="34" charset="0"/>
              </a:defRPr>
            </a:lvl1pPr>
            <a:lvl2pPr>
              <a:defRPr lang="en-US" sz="2000" kern="1200" dirty="0" smtClean="0">
                <a:solidFill>
                  <a:schemeClr val="tx1"/>
                </a:solidFill>
                <a:latin typeface="Arial" pitchFamily="34" charset="0"/>
                <a:ea typeface="+mn-ea"/>
                <a:cs typeface="Arial" pitchFamily="34" charset="0"/>
              </a:defRPr>
            </a:lvl2pPr>
            <a:lvl3pPr>
              <a:buFontTx/>
              <a:buBlip>
                <a:blip r:embed="rId2"/>
              </a:buBlip>
              <a:defRPr lang="en-US" sz="1800" kern="1200" dirty="0" smtClean="0">
                <a:solidFill>
                  <a:schemeClr val="tx1"/>
                </a:solidFill>
                <a:latin typeface="Arial" pitchFamily="34" charset="0"/>
                <a:ea typeface="+mn-ea"/>
                <a:cs typeface="Arial" pitchFamily="34" charset="0"/>
              </a:defRPr>
            </a:lvl3pPr>
            <a:lvl4pPr>
              <a:defRPr lang="en-US" sz="1800" kern="1200" dirty="0" smtClean="0">
                <a:solidFill>
                  <a:schemeClr val="tx1"/>
                </a:solidFill>
                <a:latin typeface="Arial" pitchFamily="34" charset="0"/>
                <a:ea typeface="+mn-ea"/>
                <a:cs typeface="Arial" pitchFamily="34" charset="0"/>
              </a:defRPr>
            </a:lvl4pPr>
            <a:lvl5pPr>
              <a:defRPr sz="1800"/>
            </a:lvl5pPr>
            <a:lvl6pPr>
              <a:defRPr sz="1800"/>
            </a:lvl6pPr>
            <a:lvl7pPr>
              <a:defRPr lang="en-US" sz="2000" kern="1200" dirty="0" smtClean="0">
                <a:solidFill>
                  <a:schemeClr val="tx1"/>
                </a:solidFill>
                <a:latin typeface="Arial" pitchFamily="34" charset="0"/>
                <a:ea typeface="+mn-ea"/>
                <a:cs typeface="Arial" pitchFamily="34" charset="0"/>
              </a:defRPr>
            </a:lvl7pPr>
            <a:lvl8pPr>
              <a:defRPr sz="1800"/>
            </a:lvl8pPr>
            <a:lvl9pPr>
              <a:defRPr sz="1800"/>
            </a:lvl9pPr>
          </a:lstStyle>
          <a:p>
            <a:pPr marL="342900" lvl="0" indent="-342900" algn="l" defTabSz="914400" rtl="0" eaLnBrk="1" latinLnBrk="0" hangingPunct="1">
              <a:spcBef>
                <a:spcPct val="20000"/>
              </a:spcBef>
              <a:buSzPct val="80000"/>
              <a:buFontTx/>
              <a:buBlip>
                <a:blip r:embed="rId3"/>
              </a:buBlip>
            </a:pPr>
            <a:r>
              <a:rPr lang="en-US" dirty="0" smtClean="0"/>
              <a:t>Click to edit Master text styles</a:t>
            </a:r>
          </a:p>
          <a:p>
            <a:pPr marL="742950" lvl="1" indent="-285750" algn="l" defTabSz="914400" rtl="0" eaLnBrk="1" latinLnBrk="0" hangingPunct="1">
              <a:spcBef>
                <a:spcPct val="20000"/>
              </a:spcBef>
              <a:buSzPct val="80000"/>
              <a:buFontTx/>
              <a:buBlip>
                <a:blip r:embed="rId2"/>
              </a:buBlip>
            </a:pPr>
            <a:r>
              <a:rPr lang="en-US" dirty="0" smtClean="0"/>
              <a:t>Second level</a:t>
            </a:r>
          </a:p>
          <a:p>
            <a:pPr marL="1143000" lvl="2" indent="-228600" algn="l" defTabSz="914400" rtl="0" eaLnBrk="1" latinLnBrk="0" hangingPunct="1">
              <a:spcBef>
                <a:spcPct val="20000"/>
              </a:spcBef>
              <a:buSzPct val="80000"/>
              <a:buFontTx/>
              <a:buBlip>
                <a:blip r:embed="rId4"/>
              </a:buBlip>
            </a:pPr>
            <a:r>
              <a:rPr lang="en-US" dirty="0" smtClean="0"/>
              <a:t>Third level</a:t>
            </a:r>
          </a:p>
          <a:p>
            <a:pPr marL="1600200" lvl="3" indent="-228600" algn="l" defTabSz="914400" rtl="0" eaLnBrk="1" latinLnBrk="0" hangingPunct="1">
              <a:spcBef>
                <a:spcPct val="20000"/>
              </a:spcBef>
              <a:buSzPct val="80000"/>
              <a:buFontTx/>
              <a:buBlip>
                <a:blip r:embed="rId5"/>
              </a:buBlip>
            </a:pPr>
            <a:r>
              <a:rPr lang="en-US" dirty="0" smtClean="0"/>
              <a:t>Fourth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95358E2-A37D-4A1F-81EF-3A9D67FD3DDB}" type="slidenum">
              <a:rPr lang="en-US" smtClean="0"/>
              <a:pPr/>
              <a:t>‹#›</a:t>
            </a:fld>
            <a:endParaRPr lang="en-US"/>
          </a:p>
        </p:txBody>
      </p:sp>
      <p:sp>
        <p:nvSpPr>
          <p:cNvPr id="7" name="Title 13"/>
          <p:cNvSpPr>
            <a:spLocks noGrp="1"/>
          </p:cNvSpPr>
          <p:nvPr>
            <p:ph type="title"/>
          </p:nvPr>
        </p:nvSpPr>
        <p:spPr>
          <a:xfrm>
            <a:off x="457200" y="228600"/>
            <a:ext cx="7620000" cy="762000"/>
          </a:xfrm>
          <a:prstGeom prst="rect">
            <a:avLst/>
          </a:prstGeom>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95358E2-A37D-4A1F-81EF-3A9D67FD3D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95358E2-A37D-4A1F-81EF-3A9D67FD3D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95358E2-A37D-4A1F-81EF-3A9D67FD3DD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7" name="Title 1"/>
          <p:cNvSpPr txBox="1">
            <a:spLocks/>
          </p:cNvSpPr>
          <p:nvPr/>
        </p:nvSpPr>
        <p:spPr>
          <a:xfrm>
            <a:off x="-1219200" y="6550334"/>
            <a:ext cx="4953000" cy="792162"/>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b="1" i="1" u="none" strike="noStrike" kern="1200" cap="none"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glow rad="228600">
                    <a:schemeClr val="accent1">
                      <a:satMod val="175000"/>
                      <a:alpha val="40000"/>
                    </a:schemeClr>
                  </a:glow>
                  <a:outerShdw blurRad="76200" dist="50800" dir="5400000" algn="tl" rotWithShape="0">
                    <a:srgbClr val="000000">
                      <a:alpha val="65000"/>
                    </a:srgbClr>
                  </a:outerShdw>
                </a:effectLst>
                <a:uLnTx/>
                <a:uFillTx/>
                <a:latin typeface="Arial" pitchFamily="34" charset="0"/>
                <a:ea typeface="+mj-ea"/>
                <a:cs typeface="Arial" pitchFamily="34" charset="0"/>
              </a:rPr>
              <a:t>Malware Analysis, </a:t>
            </a:r>
            <a:r>
              <a:rPr kumimoji="0" lang="en-US" sz="1600" b="1" i="1" u="none" strike="noStrike" kern="1200" cap="none"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glow rad="228600">
                    <a:schemeClr val="accent1">
                      <a:satMod val="175000"/>
                      <a:alpha val="40000"/>
                    </a:schemeClr>
                  </a:glow>
                  <a:outerShdw blurRad="76200" dist="50800" dir="5400000" algn="tl" rotWithShape="0">
                    <a:srgbClr val="000000">
                      <a:alpha val="65000"/>
                    </a:srgbClr>
                  </a:outerShdw>
                </a:effectLst>
                <a:uLnTx/>
                <a:uFillTx/>
                <a:latin typeface="Arial" pitchFamily="34" charset="0"/>
                <a:ea typeface="+mn-ea"/>
                <a:cs typeface="Arial" pitchFamily="34" charset="0"/>
              </a:rPr>
              <a:t>PIEAS</a:t>
            </a:r>
            <a:endParaRPr kumimoji="0" lang="en-US" sz="1600" b="1" i="1"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glow rad="228600">
                  <a:schemeClr val="accent1">
                    <a:satMod val="175000"/>
                    <a:alpha val="40000"/>
                  </a:schemeClr>
                </a:glow>
                <a:outerShdw blurRad="76200" dist="50800" dir="5400000" algn="tl" rotWithShape="0">
                  <a:srgbClr val="000000">
                    <a:alpha val="65000"/>
                  </a:srgbClr>
                </a:outerShdw>
              </a:effectLst>
              <a:uLnTx/>
              <a:uFillTx/>
              <a:latin typeface="Arial" pitchFamily="34" charset="0"/>
              <a:ea typeface="+mj-ea"/>
              <a:cs typeface="Arial" pitchFamily="34"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400">
                <a:solidFill>
                  <a:schemeClr val="bg1"/>
                </a:solidFill>
              </a:defRPr>
            </a:lvl1pPr>
          </a:lstStyle>
          <a:p>
            <a:fld id="{41A8E81C-D130-4590-98E6-EEEC5C56528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iming>
    <p:tnLst>
      <p:par>
        <p:cTn id="1" dur="indefinite" restart="never" nodeType="tmRoot"/>
      </p:par>
    </p:tnLst>
  </p:timing>
  <p:hf sldNum="0" hdr="0" ftr="0" dt="0"/>
  <p:txStyles>
    <p:titleStyle>
      <a:lvl1pPr algn="ctr" defTabSz="914400" rtl="0" eaLnBrk="1" latinLnBrk="0" hangingPunct="1">
        <a:spcBef>
          <a:spcPct val="0"/>
        </a:spcBef>
        <a:buNone/>
        <a:defRPr lang="en-US" sz="3200" b="1" i="1" kern="1200" dirty="0">
          <a:solidFill>
            <a:schemeClr val="accent2"/>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lang="en-US" sz="2800" kern="1200" dirty="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400" kern="1200" dirty="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000" kern="1200" dirty="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dirty="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18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hyperlink" Target="http://releases.ubuntu.com/18.04/"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i="0" dirty="0" smtClean="0"/>
              <a:t>Malware Analysis </a:t>
            </a:r>
            <a:r>
              <a:rPr lang="en-US" i="0" dirty="0" smtClean="0"/>
              <a:t>CIS-672</a:t>
            </a:r>
            <a:r>
              <a:rPr i="0" dirty="0" smtClean="0"/>
              <a:t/>
            </a:r>
            <a:br>
              <a:rPr i="0" dirty="0" smtClean="0"/>
            </a:br>
            <a:r>
              <a:rPr dirty="0" smtClean="0"/>
              <a:t/>
            </a:r>
            <a:br>
              <a:rPr dirty="0" smtClean="0"/>
            </a:br>
            <a:r>
              <a:rPr dirty="0" smtClean="0"/>
              <a:t>Lecture 01: Introduction</a:t>
            </a:r>
            <a:endParaRPr lang="en-US" dirty="0"/>
          </a:p>
        </p:txBody>
      </p:sp>
      <p:sp>
        <p:nvSpPr>
          <p:cNvPr id="3" name="Subtitle 2"/>
          <p:cNvSpPr>
            <a:spLocks noGrp="1"/>
          </p:cNvSpPr>
          <p:nvPr>
            <p:ph type="subTitle" idx="1"/>
          </p:nvPr>
        </p:nvSpPr>
        <p:spPr/>
        <p:txBody>
          <a:bodyPr/>
          <a:lstStyle/>
          <a:p>
            <a:r>
              <a:rPr smtClean="0"/>
              <a:t>Dr. Muhammad Abid,</a:t>
            </a:r>
          </a:p>
          <a:p>
            <a:r>
              <a:rPr smtClean="0"/>
              <a:t>DCIS, PIEAS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Books</a:t>
            </a:r>
            <a:endParaRPr lang="en-US" dirty="0"/>
          </a:p>
        </p:txBody>
      </p:sp>
      <p:sp>
        <p:nvSpPr>
          <p:cNvPr id="3" name="Content Placeholder 2"/>
          <p:cNvSpPr>
            <a:spLocks noGrp="1"/>
          </p:cNvSpPr>
          <p:nvPr>
            <p:ph sz="quarter" idx="13"/>
          </p:nvPr>
        </p:nvSpPr>
        <p:spPr/>
        <p:txBody>
          <a:bodyPr/>
          <a:lstStyle/>
          <a:p>
            <a:r>
              <a:rPr lang="en-US" dirty="0" smtClean="0"/>
              <a:t>Primary: </a:t>
            </a:r>
          </a:p>
          <a:p>
            <a:pPr lvl="1"/>
            <a:r>
              <a:rPr lang="en-US" dirty="0" smtClean="0"/>
              <a:t>Learning Malware Analysis, 2018 By </a:t>
            </a:r>
            <a:r>
              <a:rPr lang="en-US" dirty="0" err="1" smtClean="0"/>
              <a:t>Monnappa</a:t>
            </a:r>
            <a:r>
              <a:rPr lang="en-US" dirty="0" smtClean="0"/>
              <a:t> </a:t>
            </a:r>
          </a:p>
          <a:p>
            <a:r>
              <a:rPr lang="en-US" dirty="0" smtClean="0"/>
              <a:t>Secondary:</a:t>
            </a:r>
          </a:p>
          <a:p>
            <a:pPr lvl="1"/>
            <a:r>
              <a:rPr lang="en-US" dirty="0" smtClean="0"/>
              <a:t>Practical Malware Analysis, 2012 By </a:t>
            </a:r>
            <a:r>
              <a:rPr lang="en-US" dirty="0" err="1" smtClean="0"/>
              <a:t>Sikorski</a:t>
            </a:r>
            <a:endParaRPr lang="en-US" dirty="0" smtClean="0"/>
          </a:p>
          <a:p>
            <a:pPr lvl="1"/>
            <a:r>
              <a:rPr lang="en-US" dirty="0" smtClean="0"/>
              <a:t>Advanced Malware Analysis, 2015 By Christopher</a:t>
            </a:r>
          </a:p>
          <a:p>
            <a:pPr lvl="1"/>
            <a:r>
              <a:rPr lang="en-US" dirty="0" smtClean="0"/>
              <a:t>Malware Analyst’s Cookbook, 2011 By Hale </a:t>
            </a:r>
            <a:r>
              <a:rPr lang="en-US" dirty="0" err="1" smtClean="0"/>
              <a:t>Ligh</a:t>
            </a:r>
            <a:endParaRPr lang="en-US" dirty="0" smtClean="0"/>
          </a:p>
          <a:p>
            <a:pPr lvl="1"/>
            <a:endParaRPr lang="en-US" dirty="0"/>
          </a:p>
        </p:txBody>
      </p:sp>
    </p:spTree>
    <p:extLst>
      <p:ext uri="{BB962C8B-B14F-4D97-AF65-F5344CB8AC3E}">
        <p14:creationId xmlns:p14="http://schemas.microsoft.com/office/powerpoint/2010/main" val="3195377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Course Evaluation</a:t>
            </a:r>
            <a:endParaRPr lang="en-US" dirty="0"/>
          </a:p>
        </p:txBody>
      </p:sp>
      <p:sp>
        <p:nvSpPr>
          <p:cNvPr id="3" name="Content Placeholder 2"/>
          <p:cNvSpPr>
            <a:spLocks noGrp="1"/>
          </p:cNvSpPr>
          <p:nvPr>
            <p:ph sz="quarter" idx="13"/>
          </p:nvPr>
        </p:nvSpPr>
        <p:spPr/>
        <p:txBody>
          <a:bodyPr/>
          <a:lstStyle/>
          <a:p>
            <a:r>
              <a:rPr lang="en-US" dirty="0" smtClean="0"/>
              <a:t>Paper reading and Presentation:  10%</a:t>
            </a:r>
          </a:p>
          <a:p>
            <a:r>
              <a:rPr lang="en-US" dirty="0" smtClean="0"/>
              <a:t>Applied Assignment:                      20%</a:t>
            </a:r>
          </a:p>
          <a:p>
            <a:r>
              <a:rPr lang="en-US" dirty="0" smtClean="0"/>
              <a:t>Quizzes:                                         5%</a:t>
            </a:r>
          </a:p>
          <a:p>
            <a:r>
              <a:rPr lang="en-US" dirty="0" smtClean="0"/>
              <a:t>Mid Term Exam:                             15%</a:t>
            </a:r>
          </a:p>
          <a:p>
            <a:r>
              <a:rPr lang="en-US" dirty="0" smtClean="0"/>
              <a:t>Final Exam:                                     50%</a:t>
            </a:r>
          </a:p>
          <a:p>
            <a:pPr marL="457200" lvl="1" indent="0">
              <a:buNone/>
            </a:pPr>
            <a:endParaRPr lang="en-US" dirty="0"/>
          </a:p>
        </p:txBody>
      </p:sp>
    </p:spTree>
    <p:extLst>
      <p:ext uri="{BB962C8B-B14F-4D97-AF65-F5344CB8AC3E}">
        <p14:creationId xmlns:p14="http://schemas.microsoft.com/office/powerpoint/2010/main" val="3195377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Course Contents</a:t>
            </a:r>
            <a:endParaRPr lang="en-US" dirty="0"/>
          </a:p>
        </p:txBody>
      </p:sp>
      <p:sp>
        <p:nvSpPr>
          <p:cNvPr id="3" name="Content Placeholder 2"/>
          <p:cNvSpPr>
            <a:spLocks noGrp="1"/>
          </p:cNvSpPr>
          <p:nvPr>
            <p:ph sz="quarter" idx="13"/>
          </p:nvPr>
        </p:nvSpPr>
        <p:spPr/>
        <p:txBody>
          <a:bodyPr/>
          <a:lstStyle/>
          <a:p>
            <a:r>
              <a:rPr lang="en-US" sz="2400" dirty="0"/>
              <a:t>Introduction to </a:t>
            </a:r>
            <a:r>
              <a:rPr lang="en-US" sz="2400" dirty="0" smtClean="0"/>
              <a:t>Malware Analysis </a:t>
            </a:r>
          </a:p>
          <a:p>
            <a:r>
              <a:rPr lang="en-US" sz="2400" dirty="0"/>
              <a:t>Static </a:t>
            </a:r>
            <a:r>
              <a:rPr lang="en-US" sz="2400" dirty="0" smtClean="0"/>
              <a:t>Analysis</a:t>
            </a:r>
          </a:p>
          <a:p>
            <a:r>
              <a:rPr lang="en-US" sz="2400" dirty="0"/>
              <a:t>Dynamic </a:t>
            </a:r>
            <a:r>
              <a:rPr lang="en-US" sz="2400" dirty="0" smtClean="0"/>
              <a:t>Analysis</a:t>
            </a:r>
          </a:p>
          <a:p>
            <a:r>
              <a:rPr lang="en-US" sz="2400" dirty="0"/>
              <a:t>Assembly </a:t>
            </a:r>
            <a:r>
              <a:rPr lang="en-US" sz="2400" dirty="0" smtClean="0"/>
              <a:t>Lang. and Disassembly Primer</a:t>
            </a:r>
          </a:p>
          <a:p>
            <a:r>
              <a:rPr lang="en-US" sz="2400" dirty="0"/>
              <a:t>Disassembly Using </a:t>
            </a:r>
            <a:r>
              <a:rPr lang="en-US" sz="2400" dirty="0" smtClean="0"/>
              <a:t>IDA</a:t>
            </a:r>
          </a:p>
          <a:p>
            <a:r>
              <a:rPr lang="en-US" sz="2400" dirty="0"/>
              <a:t>Debugging Malicious </a:t>
            </a:r>
            <a:r>
              <a:rPr lang="en-US" sz="2400" dirty="0" smtClean="0"/>
              <a:t>Binaries</a:t>
            </a:r>
          </a:p>
          <a:p>
            <a:r>
              <a:rPr lang="en-US" sz="2400" dirty="0"/>
              <a:t>Malware Functionalities </a:t>
            </a:r>
            <a:r>
              <a:rPr lang="en-US" sz="2400" dirty="0" smtClean="0"/>
              <a:t>and Persistence</a:t>
            </a:r>
          </a:p>
          <a:p>
            <a:r>
              <a:rPr lang="en-US" sz="2400" dirty="0"/>
              <a:t>Code Injection and </a:t>
            </a:r>
            <a:r>
              <a:rPr lang="en-US" sz="2400" dirty="0" smtClean="0"/>
              <a:t>Hooking</a:t>
            </a:r>
          </a:p>
          <a:p>
            <a:r>
              <a:rPr lang="en-US" sz="2400" dirty="0"/>
              <a:t>Malware </a:t>
            </a:r>
            <a:r>
              <a:rPr lang="en-US" sz="2400" dirty="0" smtClean="0"/>
              <a:t>Obfuscation Techniques</a:t>
            </a:r>
          </a:p>
          <a:p>
            <a:r>
              <a:rPr lang="en-US" sz="2400" dirty="0"/>
              <a:t>Hunting Malware </a:t>
            </a:r>
            <a:r>
              <a:rPr lang="en-US" sz="2400" dirty="0" smtClean="0"/>
              <a:t>Using Memory Forensics</a:t>
            </a:r>
          </a:p>
          <a:p>
            <a:r>
              <a:rPr lang="en-US" sz="2400" dirty="0"/>
              <a:t>Detecting Advanced </a:t>
            </a:r>
            <a:r>
              <a:rPr lang="en-US" sz="2400" dirty="0" smtClean="0"/>
              <a:t>Malware Using </a:t>
            </a:r>
            <a:r>
              <a:rPr lang="en-US" sz="2400" dirty="0"/>
              <a:t>Memory Forensics</a:t>
            </a:r>
          </a:p>
        </p:txBody>
      </p:sp>
    </p:spTree>
    <p:extLst>
      <p:ext uri="{BB962C8B-B14F-4D97-AF65-F5344CB8AC3E}">
        <p14:creationId xmlns:p14="http://schemas.microsoft.com/office/powerpoint/2010/main" val="3195377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Prerequisite</a:t>
            </a:r>
            <a:endParaRPr lang="en-US" dirty="0"/>
          </a:p>
        </p:txBody>
      </p:sp>
      <p:sp>
        <p:nvSpPr>
          <p:cNvPr id="3" name="Content Placeholder 2"/>
          <p:cNvSpPr>
            <a:spLocks noGrp="1"/>
          </p:cNvSpPr>
          <p:nvPr>
            <p:ph sz="quarter" idx="13"/>
          </p:nvPr>
        </p:nvSpPr>
        <p:spPr/>
        <p:txBody>
          <a:bodyPr/>
          <a:lstStyle/>
          <a:p>
            <a:r>
              <a:rPr lang="en-US" dirty="0" smtClean="0"/>
              <a:t>You will be much more comfortable in this subject if you know:</a:t>
            </a:r>
          </a:p>
          <a:p>
            <a:pPr lvl="1"/>
            <a:r>
              <a:rPr lang="en-US" dirty="0" smtClean="0"/>
              <a:t>Python</a:t>
            </a:r>
          </a:p>
          <a:p>
            <a:pPr lvl="1"/>
            <a:r>
              <a:rPr lang="en-US" dirty="0" smtClean="0"/>
              <a:t>X86/ X64 assembly Programming</a:t>
            </a:r>
          </a:p>
          <a:p>
            <a:pPr lvl="1"/>
            <a:r>
              <a:rPr lang="en-US" dirty="0"/>
              <a:t>Windows application programming </a:t>
            </a:r>
            <a:r>
              <a:rPr lang="en-US" dirty="0" smtClean="0"/>
              <a:t>interface</a:t>
            </a:r>
          </a:p>
          <a:p>
            <a:pPr lvl="1"/>
            <a:r>
              <a:rPr lang="en-US" dirty="0" smtClean="0"/>
              <a:t>PE format</a:t>
            </a:r>
            <a:endParaRPr lang="en-US" dirty="0"/>
          </a:p>
        </p:txBody>
      </p:sp>
    </p:spTree>
    <p:extLst>
      <p:ext uri="{BB962C8B-B14F-4D97-AF65-F5344CB8AC3E}">
        <p14:creationId xmlns:p14="http://schemas.microsoft.com/office/powerpoint/2010/main" val="3195377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971800"/>
            <a:ext cx="7620000" cy="762000"/>
          </a:xfrm>
        </p:spPr>
        <p:txBody>
          <a:bodyPr/>
          <a:lstStyle/>
          <a:p>
            <a:r>
              <a:rPr sz="4800" dirty="0" smtClean="0"/>
              <a:t>Introduction to Malware Analysis</a:t>
            </a:r>
            <a:endParaRPr lang="en-US" sz="4800" dirty="0"/>
          </a:p>
        </p:txBody>
      </p:sp>
    </p:spTree>
    <p:extLst>
      <p:ext uri="{BB962C8B-B14F-4D97-AF65-F5344CB8AC3E}">
        <p14:creationId xmlns:p14="http://schemas.microsoft.com/office/powerpoint/2010/main" val="3195377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dirty="0" smtClean="0"/>
              <a:t>Malicious Actions</a:t>
            </a:r>
            <a:endParaRPr lang="en-US" dirty="0"/>
          </a:p>
        </p:txBody>
      </p:sp>
      <p:sp>
        <p:nvSpPr>
          <p:cNvPr id="3" name="Content Placeholder 2"/>
          <p:cNvSpPr>
            <a:spLocks noGrp="1"/>
          </p:cNvSpPr>
          <p:nvPr>
            <p:ph sz="quarter" idx="13"/>
          </p:nvPr>
        </p:nvSpPr>
        <p:spPr/>
        <p:txBody>
          <a:bodyPr/>
          <a:lstStyle/>
          <a:p>
            <a:r>
              <a:rPr lang="en-US" dirty="0" smtClean="0"/>
              <a:t>Some of the malicious </a:t>
            </a:r>
            <a:r>
              <a:rPr lang="en-US" dirty="0"/>
              <a:t>actions performed by </a:t>
            </a:r>
            <a:r>
              <a:rPr lang="en-US" dirty="0" smtClean="0"/>
              <a:t>malware:</a:t>
            </a:r>
          </a:p>
          <a:p>
            <a:pPr lvl="1"/>
            <a:r>
              <a:rPr lang="en-US" dirty="0" smtClean="0"/>
              <a:t>Stealing </a:t>
            </a:r>
            <a:r>
              <a:rPr lang="en-US" dirty="0"/>
              <a:t>sensitive information, including personal, business, and financial data</a:t>
            </a:r>
          </a:p>
          <a:p>
            <a:pPr lvl="1"/>
            <a:r>
              <a:rPr lang="en-US" dirty="0"/>
              <a:t>Unauthorized access to the victim's system</a:t>
            </a:r>
          </a:p>
          <a:p>
            <a:pPr lvl="1"/>
            <a:r>
              <a:rPr lang="en-US" dirty="0"/>
              <a:t>Spying on the victims</a:t>
            </a:r>
          </a:p>
          <a:p>
            <a:pPr lvl="1"/>
            <a:r>
              <a:rPr lang="en-US" dirty="0"/>
              <a:t>Sending spam emails</a:t>
            </a:r>
          </a:p>
          <a:p>
            <a:pPr lvl="1"/>
            <a:r>
              <a:rPr lang="en-US" dirty="0"/>
              <a:t>Engaging in distributed-denial-of-service attacks (DDOS</a:t>
            </a:r>
            <a:r>
              <a:rPr lang="en-US" dirty="0" smtClean="0"/>
              <a:t>) </a:t>
            </a:r>
          </a:p>
          <a:p>
            <a:pPr lvl="1"/>
            <a:r>
              <a:rPr lang="en-US" dirty="0" smtClean="0"/>
              <a:t>Locking </a:t>
            </a:r>
            <a:r>
              <a:rPr lang="en-US" dirty="0"/>
              <a:t>up the files on the computer and holding them for ransom</a:t>
            </a:r>
            <a:endParaRPr lang="en-US" dirty="0" smtClean="0"/>
          </a:p>
          <a:p>
            <a:endParaRPr lang="en-US" dirty="0"/>
          </a:p>
        </p:txBody>
      </p:sp>
    </p:spTree>
    <p:extLst>
      <p:ext uri="{BB962C8B-B14F-4D97-AF65-F5344CB8AC3E}">
        <p14:creationId xmlns:p14="http://schemas.microsoft.com/office/powerpoint/2010/main" val="31953771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Malware Types</a:t>
            </a:r>
            <a:endParaRPr lang="en-US" dirty="0"/>
          </a:p>
        </p:txBody>
      </p:sp>
      <p:sp>
        <p:nvSpPr>
          <p:cNvPr id="3" name="Content Placeholder 2"/>
          <p:cNvSpPr>
            <a:spLocks noGrp="1"/>
          </p:cNvSpPr>
          <p:nvPr>
            <p:ph sz="quarter" idx="13"/>
          </p:nvPr>
        </p:nvSpPr>
        <p:spPr/>
        <p:txBody>
          <a:bodyPr/>
          <a:lstStyle/>
          <a:p>
            <a:r>
              <a:rPr lang="en-US" b="1" dirty="0"/>
              <a:t>Virus or Worm</a:t>
            </a:r>
            <a:r>
              <a:rPr lang="en-US" dirty="0"/>
              <a:t>: Malware that is capable of copying itself and spreading to </a:t>
            </a:r>
            <a:r>
              <a:rPr lang="en-US" dirty="0" smtClean="0"/>
              <a:t>other computers</a:t>
            </a:r>
            <a:r>
              <a:rPr lang="en-US" dirty="0"/>
              <a:t>. A virus needs user intervention, whereas a worm can spread </a:t>
            </a:r>
            <a:r>
              <a:rPr lang="en-US" dirty="0" smtClean="0"/>
              <a:t>without user </a:t>
            </a:r>
            <a:r>
              <a:rPr lang="en-US" dirty="0"/>
              <a:t>intervention.</a:t>
            </a:r>
          </a:p>
          <a:p>
            <a:r>
              <a:rPr lang="en-US" b="1" dirty="0"/>
              <a:t>Trojan</a:t>
            </a:r>
            <a:r>
              <a:rPr lang="en-US" dirty="0"/>
              <a:t>: Malware that disguises itself as a regular program to trick users to </a:t>
            </a:r>
            <a:r>
              <a:rPr lang="en-US" dirty="0" smtClean="0"/>
              <a:t>install it </a:t>
            </a:r>
            <a:r>
              <a:rPr lang="en-US" dirty="0"/>
              <a:t>on their systems. Once installed, it can perform malicious actions such </a:t>
            </a:r>
            <a:r>
              <a:rPr lang="en-US" dirty="0" smtClean="0"/>
              <a:t>as </a:t>
            </a:r>
            <a:r>
              <a:rPr lang="en-US" b="1" dirty="0" smtClean="0"/>
              <a:t>stealing </a:t>
            </a:r>
            <a:r>
              <a:rPr lang="en-US" b="1" dirty="0"/>
              <a:t>sensitive data, uploading files to the attacker's server, or </a:t>
            </a:r>
            <a:r>
              <a:rPr lang="en-US" b="1" dirty="0" smtClean="0"/>
              <a:t>monitoring webcams</a:t>
            </a:r>
            <a:r>
              <a:rPr lang="en-US" dirty="0" smtClean="0"/>
              <a:t>.</a:t>
            </a:r>
            <a:endParaRPr lang="en-US" dirty="0"/>
          </a:p>
        </p:txBody>
      </p:sp>
    </p:spTree>
    <p:extLst>
      <p:ext uri="{BB962C8B-B14F-4D97-AF65-F5344CB8AC3E}">
        <p14:creationId xmlns:p14="http://schemas.microsoft.com/office/powerpoint/2010/main" val="31953771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Malicious Types</a:t>
            </a:r>
            <a:endParaRPr lang="en-US" dirty="0"/>
          </a:p>
        </p:txBody>
      </p:sp>
      <p:sp>
        <p:nvSpPr>
          <p:cNvPr id="3" name="Content Placeholder 2"/>
          <p:cNvSpPr>
            <a:spLocks noGrp="1"/>
          </p:cNvSpPr>
          <p:nvPr>
            <p:ph sz="quarter" idx="13"/>
          </p:nvPr>
        </p:nvSpPr>
        <p:spPr/>
        <p:txBody>
          <a:bodyPr/>
          <a:lstStyle/>
          <a:p>
            <a:r>
              <a:rPr lang="en-US" b="1" dirty="0"/>
              <a:t>Backdoor / Remote Access Trojan (RAT)</a:t>
            </a:r>
            <a:r>
              <a:rPr lang="en-US" dirty="0"/>
              <a:t>: This is a type of </a:t>
            </a:r>
            <a:r>
              <a:rPr lang="en-US" i="1" dirty="0"/>
              <a:t>Trojan </a:t>
            </a:r>
            <a:r>
              <a:rPr lang="en-US" dirty="0"/>
              <a:t>that enables </a:t>
            </a:r>
            <a:r>
              <a:rPr lang="en-US" dirty="0" smtClean="0"/>
              <a:t>the attacker </a:t>
            </a:r>
            <a:r>
              <a:rPr lang="en-US" dirty="0"/>
              <a:t>to gain access to and execute commands on the compromised system.</a:t>
            </a:r>
          </a:p>
          <a:p>
            <a:r>
              <a:rPr lang="en-US" b="1" dirty="0"/>
              <a:t>Adware</a:t>
            </a:r>
            <a:r>
              <a:rPr lang="en-US" dirty="0"/>
              <a:t>: Malware that </a:t>
            </a:r>
            <a:r>
              <a:rPr lang="en-US" b="1" dirty="0"/>
              <a:t>presents unwanted </a:t>
            </a:r>
            <a:r>
              <a:rPr lang="en-US" dirty="0"/>
              <a:t>advertisements (ads) to the user. </a:t>
            </a:r>
            <a:r>
              <a:rPr lang="en-US" dirty="0" smtClean="0"/>
              <a:t>They usually </a:t>
            </a:r>
            <a:r>
              <a:rPr lang="en-US" b="1" dirty="0"/>
              <a:t>get delivered via free downloads</a:t>
            </a:r>
            <a:r>
              <a:rPr lang="en-US" dirty="0"/>
              <a:t> and can forcibly install software </a:t>
            </a:r>
            <a:r>
              <a:rPr lang="en-US" dirty="0" smtClean="0"/>
              <a:t>on your </a:t>
            </a:r>
            <a:r>
              <a:rPr lang="en-US" dirty="0"/>
              <a:t>system.</a:t>
            </a:r>
          </a:p>
        </p:txBody>
      </p:sp>
    </p:spTree>
    <p:extLst>
      <p:ext uri="{BB962C8B-B14F-4D97-AF65-F5344CB8AC3E}">
        <p14:creationId xmlns:p14="http://schemas.microsoft.com/office/powerpoint/2010/main" val="3754953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Malicious Types</a:t>
            </a:r>
            <a:endParaRPr lang="en-US" dirty="0"/>
          </a:p>
        </p:txBody>
      </p:sp>
      <p:sp>
        <p:nvSpPr>
          <p:cNvPr id="3" name="Content Placeholder 2"/>
          <p:cNvSpPr>
            <a:spLocks noGrp="1"/>
          </p:cNvSpPr>
          <p:nvPr>
            <p:ph sz="quarter" idx="13"/>
          </p:nvPr>
        </p:nvSpPr>
        <p:spPr/>
        <p:txBody>
          <a:bodyPr/>
          <a:lstStyle/>
          <a:p>
            <a:r>
              <a:rPr lang="en-US" b="1" dirty="0"/>
              <a:t>Botnet</a:t>
            </a:r>
            <a:r>
              <a:rPr lang="en-US" dirty="0"/>
              <a:t>: This is a group of computers infected with the same malware (</a:t>
            </a:r>
            <a:r>
              <a:rPr lang="en-US" dirty="0" smtClean="0"/>
              <a:t>called </a:t>
            </a:r>
            <a:r>
              <a:rPr lang="en-US" i="1" dirty="0" smtClean="0"/>
              <a:t>bots</a:t>
            </a:r>
            <a:r>
              <a:rPr lang="en-US" dirty="0"/>
              <a:t>), waiting to receive instructions from the command-and-control </a:t>
            </a:r>
            <a:r>
              <a:rPr lang="en-US" dirty="0" smtClean="0"/>
              <a:t>server controlled </a:t>
            </a:r>
            <a:r>
              <a:rPr lang="en-US" dirty="0"/>
              <a:t>by the attacker. The attacker can then issue a command to these bots</a:t>
            </a:r>
            <a:r>
              <a:rPr lang="en-US" dirty="0" smtClean="0"/>
              <a:t>, which </a:t>
            </a:r>
            <a:r>
              <a:rPr lang="en-US" dirty="0"/>
              <a:t>can perform malicious activities </a:t>
            </a:r>
            <a:r>
              <a:rPr lang="en-US" b="1" dirty="0"/>
              <a:t>such as DDOS attacks or sending </a:t>
            </a:r>
            <a:r>
              <a:rPr lang="en-US" b="1" dirty="0" smtClean="0"/>
              <a:t>spam emails</a:t>
            </a:r>
            <a:r>
              <a:rPr lang="en-US" dirty="0" smtClean="0"/>
              <a:t>.</a:t>
            </a:r>
            <a:endParaRPr lang="en-US" dirty="0"/>
          </a:p>
        </p:txBody>
      </p:sp>
    </p:spTree>
    <p:extLst>
      <p:ext uri="{BB962C8B-B14F-4D97-AF65-F5344CB8AC3E}">
        <p14:creationId xmlns:p14="http://schemas.microsoft.com/office/powerpoint/2010/main" val="8173350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Malicious Types</a:t>
            </a:r>
            <a:endParaRPr lang="en-US" dirty="0"/>
          </a:p>
        </p:txBody>
      </p:sp>
      <p:sp>
        <p:nvSpPr>
          <p:cNvPr id="3" name="Content Placeholder 2"/>
          <p:cNvSpPr>
            <a:spLocks noGrp="1"/>
          </p:cNvSpPr>
          <p:nvPr>
            <p:ph sz="quarter" idx="13"/>
          </p:nvPr>
        </p:nvSpPr>
        <p:spPr/>
        <p:txBody>
          <a:bodyPr/>
          <a:lstStyle/>
          <a:p>
            <a:r>
              <a:rPr lang="en-US" b="1" dirty="0"/>
              <a:t>Information stealer</a:t>
            </a:r>
            <a:r>
              <a:rPr lang="en-US" dirty="0"/>
              <a:t>: Malware designed to </a:t>
            </a:r>
            <a:r>
              <a:rPr lang="en-US" b="1" dirty="0"/>
              <a:t>steal sensitive data</a:t>
            </a:r>
            <a:r>
              <a:rPr lang="en-US" dirty="0"/>
              <a:t> such as </a:t>
            </a:r>
            <a:r>
              <a:rPr lang="en-US" dirty="0" smtClean="0"/>
              <a:t>banking credentials </a:t>
            </a:r>
            <a:r>
              <a:rPr lang="en-US" dirty="0"/>
              <a:t>or typed keystrokes from the infected system. Some examples of </a:t>
            </a:r>
            <a:r>
              <a:rPr lang="en-US" dirty="0" smtClean="0"/>
              <a:t>these malicious </a:t>
            </a:r>
            <a:r>
              <a:rPr lang="en-US" dirty="0"/>
              <a:t>programs include </a:t>
            </a:r>
            <a:r>
              <a:rPr lang="en-US" b="1" dirty="0"/>
              <a:t>key loggers, spyware, sniffers, and form grabbers</a:t>
            </a:r>
            <a:r>
              <a:rPr lang="en-US" dirty="0"/>
              <a:t>.</a:t>
            </a:r>
          </a:p>
          <a:p>
            <a:r>
              <a:rPr lang="en-US" b="1" dirty="0" err="1"/>
              <a:t>Ransomware</a:t>
            </a:r>
            <a:r>
              <a:rPr lang="en-US" dirty="0"/>
              <a:t>: Malware that holds the system for ransom by locking users out </a:t>
            </a:r>
            <a:r>
              <a:rPr lang="en-US" dirty="0" smtClean="0"/>
              <a:t>of their </a:t>
            </a:r>
            <a:r>
              <a:rPr lang="en-US" dirty="0"/>
              <a:t>computer or by encrypting their files.</a:t>
            </a:r>
          </a:p>
        </p:txBody>
      </p:sp>
    </p:spTree>
    <p:extLst>
      <p:ext uri="{BB962C8B-B14F-4D97-AF65-F5344CB8AC3E}">
        <p14:creationId xmlns:p14="http://schemas.microsoft.com/office/powerpoint/2010/main" val="817335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What's Malware?</a:t>
            </a:r>
            <a:br>
              <a:rPr dirty="0" smtClean="0"/>
            </a:br>
            <a:endParaRPr lang="en-US" dirty="0"/>
          </a:p>
        </p:txBody>
      </p:sp>
      <p:sp>
        <p:nvSpPr>
          <p:cNvPr id="3" name="Content Placeholder 2"/>
          <p:cNvSpPr>
            <a:spLocks noGrp="1"/>
          </p:cNvSpPr>
          <p:nvPr>
            <p:ph sz="quarter" idx="13"/>
          </p:nvPr>
        </p:nvSpPr>
        <p:spPr/>
        <p:txBody>
          <a:bodyPr/>
          <a:lstStyle/>
          <a:p>
            <a:r>
              <a:rPr lang="en-US" sz="3200" dirty="0"/>
              <a:t>Malware is a code that performs malicious </a:t>
            </a:r>
            <a:r>
              <a:rPr lang="en-US" sz="3200" dirty="0" smtClean="0"/>
              <a:t>actions or actions without user consent.</a:t>
            </a:r>
          </a:p>
          <a:p>
            <a:r>
              <a:rPr lang="en-US" sz="3200" dirty="0" smtClean="0"/>
              <a:t>Shapes of Malware:</a:t>
            </a:r>
          </a:p>
          <a:p>
            <a:pPr lvl="1"/>
            <a:r>
              <a:rPr lang="en-US" sz="2800" dirty="0" smtClean="0"/>
              <a:t>Executable</a:t>
            </a:r>
            <a:endParaRPr lang="en-US" sz="2800" dirty="0"/>
          </a:p>
          <a:p>
            <a:pPr lvl="1"/>
            <a:r>
              <a:rPr lang="en-US" sz="2800" dirty="0" smtClean="0"/>
              <a:t>Script</a:t>
            </a:r>
          </a:p>
          <a:p>
            <a:pPr lvl="1"/>
            <a:r>
              <a:rPr lang="en-US" sz="2800" dirty="0" smtClean="0"/>
              <a:t>Code, e.g. DLL lib </a:t>
            </a:r>
            <a:r>
              <a:rPr lang="en-US" sz="2800" dirty="0"/>
              <a:t>or </a:t>
            </a:r>
            <a:endParaRPr lang="en-US" sz="2800" dirty="0" smtClean="0"/>
          </a:p>
          <a:p>
            <a:pPr lvl="1"/>
            <a:r>
              <a:rPr lang="en-US" sz="2800" dirty="0" smtClean="0"/>
              <a:t>any </a:t>
            </a:r>
            <a:r>
              <a:rPr lang="en-US" sz="2800" dirty="0"/>
              <a:t>other software</a:t>
            </a:r>
            <a:r>
              <a:rPr lang="en-US" sz="2800" dirty="0" smtClean="0"/>
              <a:t>.</a:t>
            </a:r>
          </a:p>
        </p:txBody>
      </p:sp>
    </p:spTree>
    <p:extLst>
      <p:ext uri="{BB962C8B-B14F-4D97-AF65-F5344CB8AC3E}">
        <p14:creationId xmlns:p14="http://schemas.microsoft.com/office/powerpoint/2010/main" val="32449407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Malicious Types</a:t>
            </a:r>
            <a:endParaRPr lang="en-US" dirty="0"/>
          </a:p>
        </p:txBody>
      </p:sp>
      <p:sp>
        <p:nvSpPr>
          <p:cNvPr id="3" name="Content Placeholder 2"/>
          <p:cNvSpPr>
            <a:spLocks noGrp="1"/>
          </p:cNvSpPr>
          <p:nvPr>
            <p:ph sz="quarter" idx="13"/>
          </p:nvPr>
        </p:nvSpPr>
        <p:spPr/>
        <p:txBody>
          <a:bodyPr/>
          <a:lstStyle/>
          <a:p>
            <a:r>
              <a:rPr lang="en-US" b="1" dirty="0"/>
              <a:t>Rootkit</a:t>
            </a:r>
            <a:r>
              <a:rPr lang="en-US" dirty="0"/>
              <a:t>: Malware that provides the attacker with </a:t>
            </a:r>
            <a:r>
              <a:rPr lang="en-US" b="1" dirty="0"/>
              <a:t>privileged access </a:t>
            </a:r>
            <a:r>
              <a:rPr lang="en-US" dirty="0"/>
              <a:t>to the </a:t>
            </a:r>
            <a:r>
              <a:rPr lang="en-US" dirty="0" smtClean="0"/>
              <a:t>infected system </a:t>
            </a:r>
            <a:r>
              <a:rPr lang="en-US" dirty="0"/>
              <a:t>and conceals its presence or the presence of other software</a:t>
            </a:r>
            <a:r>
              <a:rPr lang="en-US" dirty="0" smtClean="0"/>
              <a:t>.</a:t>
            </a:r>
          </a:p>
          <a:p>
            <a:r>
              <a:rPr lang="en-US" b="1" dirty="0"/>
              <a:t>Downloader or dropper</a:t>
            </a:r>
            <a:r>
              <a:rPr lang="en-US" dirty="0"/>
              <a:t>: Malware designed to download or install </a:t>
            </a:r>
            <a:r>
              <a:rPr lang="en-US" dirty="0" smtClean="0"/>
              <a:t>additional malware </a:t>
            </a:r>
            <a:r>
              <a:rPr lang="en-US" dirty="0"/>
              <a:t>components</a:t>
            </a:r>
          </a:p>
        </p:txBody>
      </p:sp>
    </p:spTree>
    <p:extLst>
      <p:ext uri="{BB962C8B-B14F-4D97-AF65-F5344CB8AC3E}">
        <p14:creationId xmlns:p14="http://schemas.microsoft.com/office/powerpoint/2010/main" val="14182818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Types Of Malware Analysis</a:t>
            </a:r>
            <a:endParaRPr lang="en-US" dirty="0"/>
          </a:p>
        </p:txBody>
      </p:sp>
      <p:sp>
        <p:nvSpPr>
          <p:cNvPr id="3" name="Content Placeholder 2"/>
          <p:cNvSpPr>
            <a:spLocks noGrp="1"/>
          </p:cNvSpPr>
          <p:nvPr>
            <p:ph sz="quarter" idx="13"/>
          </p:nvPr>
        </p:nvSpPr>
        <p:spPr/>
        <p:txBody>
          <a:bodyPr/>
          <a:lstStyle/>
          <a:p>
            <a:r>
              <a:rPr lang="en-US" b="1" dirty="0"/>
              <a:t>Static analysis</a:t>
            </a:r>
            <a:r>
              <a:rPr lang="en-US" dirty="0" smtClean="0"/>
              <a:t>:</a:t>
            </a:r>
          </a:p>
          <a:p>
            <a:pPr lvl="1"/>
            <a:r>
              <a:rPr lang="en-US" dirty="0" smtClean="0"/>
              <a:t>analyzing </a:t>
            </a:r>
            <a:r>
              <a:rPr lang="en-US" dirty="0"/>
              <a:t>a binary without executing it</a:t>
            </a:r>
            <a:r>
              <a:rPr lang="en-US" dirty="0" smtClean="0"/>
              <a:t>.</a:t>
            </a:r>
          </a:p>
          <a:p>
            <a:pPr lvl="1"/>
            <a:r>
              <a:rPr lang="en-US" dirty="0" smtClean="0"/>
              <a:t>allows </a:t>
            </a:r>
            <a:r>
              <a:rPr lang="en-US" dirty="0"/>
              <a:t>you to extract the metadata </a:t>
            </a:r>
            <a:r>
              <a:rPr lang="en-US" dirty="0" smtClean="0"/>
              <a:t>associated </a:t>
            </a:r>
            <a:r>
              <a:rPr lang="en-US" dirty="0"/>
              <a:t>with </a:t>
            </a:r>
            <a:r>
              <a:rPr lang="en-US" dirty="0" smtClean="0"/>
              <a:t>the suspect </a:t>
            </a:r>
            <a:r>
              <a:rPr lang="en-US" dirty="0"/>
              <a:t>binary. </a:t>
            </a:r>
            <a:endParaRPr lang="en-US" dirty="0" smtClean="0"/>
          </a:p>
          <a:p>
            <a:pPr lvl="1"/>
            <a:r>
              <a:rPr lang="en-US" dirty="0" smtClean="0"/>
              <a:t>might </a:t>
            </a:r>
            <a:r>
              <a:rPr lang="en-US" dirty="0"/>
              <a:t>not reveal all the required information, </a:t>
            </a:r>
            <a:r>
              <a:rPr lang="en-US" dirty="0" smtClean="0"/>
              <a:t>but it </a:t>
            </a:r>
            <a:r>
              <a:rPr lang="en-US" dirty="0"/>
              <a:t>can sometimes provide interesting information that </a:t>
            </a:r>
            <a:r>
              <a:rPr lang="en-US" b="1" dirty="0"/>
              <a:t>helps in </a:t>
            </a:r>
            <a:r>
              <a:rPr lang="en-US" b="1" dirty="0" smtClean="0"/>
              <a:t>determining where </a:t>
            </a:r>
            <a:r>
              <a:rPr lang="en-US" b="1" dirty="0"/>
              <a:t>to focus your subsequent analysis efforts</a:t>
            </a:r>
            <a:r>
              <a:rPr lang="en-US" dirty="0" smtClean="0"/>
              <a:t>.</a:t>
            </a:r>
            <a:endParaRPr lang="en-US" dirty="0"/>
          </a:p>
        </p:txBody>
      </p:sp>
    </p:spTree>
    <p:extLst>
      <p:ext uri="{BB962C8B-B14F-4D97-AF65-F5344CB8AC3E}">
        <p14:creationId xmlns:p14="http://schemas.microsoft.com/office/powerpoint/2010/main" val="14182818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Types Of Malware Analysis</a:t>
            </a:r>
            <a:endParaRPr lang="en-US" dirty="0"/>
          </a:p>
        </p:txBody>
      </p:sp>
      <p:sp>
        <p:nvSpPr>
          <p:cNvPr id="3" name="Content Placeholder 2"/>
          <p:cNvSpPr>
            <a:spLocks noGrp="1"/>
          </p:cNvSpPr>
          <p:nvPr>
            <p:ph sz="quarter" idx="13"/>
          </p:nvPr>
        </p:nvSpPr>
        <p:spPr/>
        <p:txBody>
          <a:bodyPr/>
          <a:lstStyle/>
          <a:p>
            <a:r>
              <a:rPr lang="en-US" b="1" dirty="0"/>
              <a:t>Dynamic analysis (Behavioral Analysis</a:t>
            </a:r>
            <a:r>
              <a:rPr lang="en-US" b="1" dirty="0" smtClean="0"/>
              <a:t>)</a:t>
            </a:r>
            <a:r>
              <a:rPr lang="en-US" dirty="0" smtClean="0"/>
              <a:t>:</a:t>
            </a:r>
          </a:p>
          <a:p>
            <a:pPr lvl="1"/>
            <a:r>
              <a:rPr lang="en-US" dirty="0"/>
              <a:t>executing </a:t>
            </a:r>
            <a:r>
              <a:rPr lang="en-US" dirty="0" smtClean="0"/>
              <a:t>the suspect binary in an isolated environment and monitoring its behavior.</a:t>
            </a:r>
          </a:p>
          <a:p>
            <a:pPr lvl="1"/>
            <a:r>
              <a:rPr lang="en-US" dirty="0" smtClean="0"/>
              <a:t>gives </a:t>
            </a:r>
            <a:r>
              <a:rPr lang="en-US" dirty="0"/>
              <a:t>valuable insights into the </a:t>
            </a:r>
            <a:r>
              <a:rPr lang="en-US" dirty="0" smtClean="0"/>
              <a:t>activity of </a:t>
            </a:r>
            <a:r>
              <a:rPr lang="en-US" dirty="0"/>
              <a:t>the binary during its execution. </a:t>
            </a:r>
            <a:endParaRPr lang="en-US" dirty="0" smtClean="0"/>
          </a:p>
          <a:p>
            <a:pPr lvl="1"/>
            <a:r>
              <a:rPr lang="en-US" dirty="0" smtClean="0"/>
              <a:t>This </a:t>
            </a:r>
            <a:r>
              <a:rPr lang="en-US" dirty="0"/>
              <a:t>analysis technique is useful but does </a:t>
            </a:r>
            <a:r>
              <a:rPr lang="en-US" dirty="0" smtClean="0"/>
              <a:t>not reveal </a:t>
            </a:r>
            <a:r>
              <a:rPr lang="en-US" dirty="0"/>
              <a:t>all the functionalities of the hostile program. </a:t>
            </a:r>
          </a:p>
        </p:txBody>
      </p:sp>
    </p:spTree>
    <p:extLst>
      <p:ext uri="{BB962C8B-B14F-4D97-AF65-F5344CB8AC3E}">
        <p14:creationId xmlns:p14="http://schemas.microsoft.com/office/powerpoint/2010/main" val="26183863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Types Of Malware Analysis</a:t>
            </a:r>
            <a:endParaRPr lang="en-US" dirty="0"/>
          </a:p>
        </p:txBody>
      </p:sp>
      <p:sp>
        <p:nvSpPr>
          <p:cNvPr id="3" name="Content Placeholder 2"/>
          <p:cNvSpPr>
            <a:spLocks noGrp="1"/>
          </p:cNvSpPr>
          <p:nvPr>
            <p:ph sz="quarter" idx="13"/>
          </p:nvPr>
        </p:nvSpPr>
        <p:spPr/>
        <p:txBody>
          <a:bodyPr/>
          <a:lstStyle/>
          <a:p>
            <a:r>
              <a:rPr lang="en-US" b="1" dirty="0"/>
              <a:t>Code analysis</a:t>
            </a:r>
            <a:r>
              <a:rPr lang="en-US" dirty="0"/>
              <a:t>: </a:t>
            </a:r>
            <a:endParaRPr lang="en-US" dirty="0" smtClean="0"/>
          </a:p>
          <a:p>
            <a:pPr lvl="1"/>
            <a:r>
              <a:rPr lang="en-US" dirty="0" smtClean="0"/>
              <a:t>analyzing </a:t>
            </a:r>
            <a:r>
              <a:rPr lang="en-US" dirty="0"/>
              <a:t>the code </a:t>
            </a:r>
            <a:r>
              <a:rPr lang="en-US" dirty="0" smtClean="0"/>
              <a:t>to understand </a:t>
            </a:r>
            <a:r>
              <a:rPr lang="en-US" dirty="0"/>
              <a:t>the inner workings of the binary. </a:t>
            </a:r>
            <a:endParaRPr lang="en-US" dirty="0" smtClean="0"/>
          </a:p>
          <a:p>
            <a:pPr lvl="1"/>
            <a:r>
              <a:rPr lang="en-US" b="1" i="1" dirty="0" smtClean="0"/>
              <a:t>Static code </a:t>
            </a:r>
            <a:r>
              <a:rPr lang="en-US" b="1" i="1" dirty="0"/>
              <a:t>analysis</a:t>
            </a:r>
            <a:r>
              <a:rPr lang="en-US" i="1" dirty="0"/>
              <a:t> </a:t>
            </a:r>
            <a:r>
              <a:rPr lang="en-US" dirty="0"/>
              <a:t>involves disassembling the suspect binary and looking at the code </a:t>
            </a:r>
            <a:r>
              <a:rPr lang="en-US" dirty="0" smtClean="0"/>
              <a:t>to understand </a:t>
            </a:r>
            <a:r>
              <a:rPr lang="en-US" dirty="0"/>
              <a:t>the program's behavior, whereas </a:t>
            </a:r>
            <a:endParaRPr lang="en-US" dirty="0" smtClean="0"/>
          </a:p>
          <a:p>
            <a:pPr lvl="1"/>
            <a:r>
              <a:rPr lang="en-US" b="1" i="1" dirty="0" smtClean="0"/>
              <a:t>Dynamic </a:t>
            </a:r>
            <a:r>
              <a:rPr lang="en-US" b="1" i="1" dirty="0"/>
              <a:t>code analysis</a:t>
            </a:r>
            <a:r>
              <a:rPr lang="en-US" i="1" dirty="0"/>
              <a:t> </a:t>
            </a:r>
            <a:r>
              <a:rPr lang="en-US" dirty="0" smtClean="0"/>
              <a:t>involves debugging </a:t>
            </a:r>
            <a:r>
              <a:rPr lang="en-US" dirty="0"/>
              <a:t>the suspect binary in a controlled manner to understand </a:t>
            </a:r>
            <a:r>
              <a:rPr lang="en-US" dirty="0" smtClean="0"/>
              <a:t>its functionality</a:t>
            </a:r>
            <a:r>
              <a:rPr lang="en-US" dirty="0"/>
              <a:t>. </a:t>
            </a:r>
            <a:endParaRPr lang="en-US" dirty="0" smtClean="0"/>
          </a:p>
          <a:p>
            <a:pPr lvl="1"/>
            <a:r>
              <a:rPr lang="en-US" dirty="0" smtClean="0"/>
              <a:t>Code </a:t>
            </a:r>
            <a:r>
              <a:rPr lang="en-US" dirty="0"/>
              <a:t>analysis requires an understanding of the </a:t>
            </a:r>
            <a:r>
              <a:rPr lang="en-US" dirty="0" smtClean="0"/>
              <a:t>programming language </a:t>
            </a:r>
            <a:r>
              <a:rPr lang="en-US" dirty="0"/>
              <a:t>and operating system concepts. </a:t>
            </a:r>
          </a:p>
        </p:txBody>
      </p:sp>
    </p:spTree>
    <p:extLst>
      <p:ext uri="{BB962C8B-B14F-4D97-AF65-F5344CB8AC3E}">
        <p14:creationId xmlns:p14="http://schemas.microsoft.com/office/powerpoint/2010/main" val="16815960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Types Of Malware Analysis</a:t>
            </a:r>
            <a:endParaRPr lang="en-US" dirty="0"/>
          </a:p>
        </p:txBody>
      </p:sp>
      <p:sp>
        <p:nvSpPr>
          <p:cNvPr id="3" name="Content Placeholder 2"/>
          <p:cNvSpPr>
            <a:spLocks noGrp="1"/>
          </p:cNvSpPr>
          <p:nvPr>
            <p:ph sz="quarter" idx="13"/>
          </p:nvPr>
        </p:nvSpPr>
        <p:spPr/>
        <p:txBody>
          <a:bodyPr/>
          <a:lstStyle/>
          <a:p>
            <a:r>
              <a:rPr lang="en-US" b="1" dirty="0"/>
              <a:t>Memory </a:t>
            </a:r>
            <a:r>
              <a:rPr lang="en-US" b="1" dirty="0" smtClean="0"/>
              <a:t>analysis</a:t>
            </a:r>
            <a:r>
              <a:rPr lang="en-US" dirty="0" smtClean="0"/>
              <a:t>: </a:t>
            </a:r>
          </a:p>
          <a:p>
            <a:pPr lvl="1"/>
            <a:r>
              <a:rPr lang="en-US" dirty="0" smtClean="0"/>
              <a:t>analyzing the computer's </a:t>
            </a:r>
            <a:r>
              <a:rPr lang="en-US" dirty="0"/>
              <a:t>RAM for forensic artifacts. </a:t>
            </a:r>
            <a:endParaRPr lang="en-US" dirty="0" smtClean="0"/>
          </a:p>
          <a:p>
            <a:pPr lvl="1"/>
            <a:r>
              <a:rPr lang="en-US" dirty="0" smtClean="0"/>
              <a:t>especially </a:t>
            </a:r>
            <a:r>
              <a:rPr lang="en-US" dirty="0"/>
              <a:t>useful </a:t>
            </a:r>
            <a:r>
              <a:rPr lang="en-US" dirty="0" smtClean="0"/>
              <a:t>to determine </a:t>
            </a:r>
            <a:r>
              <a:rPr lang="en-US" dirty="0"/>
              <a:t>the stealth and evasive capabilities of the malware.</a:t>
            </a:r>
          </a:p>
        </p:txBody>
      </p:sp>
    </p:spTree>
    <p:extLst>
      <p:ext uri="{BB962C8B-B14F-4D97-AF65-F5344CB8AC3E}">
        <p14:creationId xmlns:p14="http://schemas.microsoft.com/office/powerpoint/2010/main" val="16815960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Setting Up The Lab Environment</a:t>
            </a:r>
            <a:endParaRPr lang="en-US" dirty="0"/>
          </a:p>
        </p:txBody>
      </p:sp>
      <p:sp>
        <p:nvSpPr>
          <p:cNvPr id="3" name="Content Placeholder 2"/>
          <p:cNvSpPr>
            <a:spLocks noGrp="1"/>
          </p:cNvSpPr>
          <p:nvPr>
            <p:ph sz="quarter" idx="13"/>
          </p:nvPr>
        </p:nvSpPr>
        <p:spPr/>
        <p:txBody>
          <a:bodyPr/>
          <a:lstStyle/>
          <a:p>
            <a:r>
              <a:rPr lang="en-US" b="1" dirty="0"/>
              <a:t>Keep your virtualization software up to date. </a:t>
            </a:r>
            <a:r>
              <a:rPr lang="en-US" dirty="0"/>
              <a:t>This is necessary because it </a:t>
            </a:r>
            <a:r>
              <a:rPr lang="en-US" dirty="0" smtClean="0"/>
              <a:t>might be </a:t>
            </a:r>
            <a:r>
              <a:rPr lang="en-US" dirty="0"/>
              <a:t>possible for </a:t>
            </a:r>
            <a:r>
              <a:rPr lang="en-US" b="1" dirty="0"/>
              <a:t>malware to exploit a vulnerability in the virtualization </a:t>
            </a:r>
            <a:r>
              <a:rPr lang="en-US" b="1" dirty="0" smtClean="0"/>
              <a:t>software, escape </a:t>
            </a:r>
            <a:r>
              <a:rPr lang="en-US" b="1" dirty="0"/>
              <a:t>from the virtual environment, and infect your host system.</a:t>
            </a:r>
          </a:p>
          <a:p>
            <a:r>
              <a:rPr lang="en-US" dirty="0"/>
              <a:t>Install a fresh copy of the operating system inside the virtual machine (VM), </a:t>
            </a:r>
            <a:r>
              <a:rPr lang="en-US" dirty="0" smtClean="0"/>
              <a:t>and do </a:t>
            </a:r>
            <a:r>
              <a:rPr lang="en-US" dirty="0"/>
              <a:t>not keep any </a:t>
            </a:r>
            <a:r>
              <a:rPr lang="en-US" b="1" dirty="0"/>
              <a:t>sensitive information </a:t>
            </a:r>
            <a:r>
              <a:rPr lang="en-US" dirty="0"/>
              <a:t>in the virtual machine.</a:t>
            </a:r>
          </a:p>
        </p:txBody>
      </p:sp>
    </p:spTree>
    <p:extLst>
      <p:ext uri="{BB962C8B-B14F-4D97-AF65-F5344CB8AC3E}">
        <p14:creationId xmlns:p14="http://schemas.microsoft.com/office/powerpoint/2010/main" val="16815960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Setting Up The Lab Environment</a:t>
            </a:r>
            <a:endParaRPr lang="en-US" dirty="0"/>
          </a:p>
        </p:txBody>
      </p:sp>
      <p:sp>
        <p:nvSpPr>
          <p:cNvPr id="3" name="Content Placeholder 2"/>
          <p:cNvSpPr>
            <a:spLocks noGrp="1"/>
          </p:cNvSpPr>
          <p:nvPr>
            <p:ph sz="quarter" idx="13"/>
          </p:nvPr>
        </p:nvSpPr>
        <p:spPr/>
        <p:txBody>
          <a:bodyPr/>
          <a:lstStyle/>
          <a:p>
            <a:r>
              <a:rPr lang="en-US" dirty="0"/>
              <a:t>While analyzing a malware, if you don't want the malware to reach out to </a:t>
            </a:r>
            <a:r>
              <a:rPr lang="en-US" dirty="0" smtClean="0"/>
              <a:t>the Internet</a:t>
            </a:r>
            <a:r>
              <a:rPr lang="en-US" dirty="0"/>
              <a:t>, then you should consider using </a:t>
            </a:r>
            <a:r>
              <a:rPr lang="en-US" b="1" i="1" dirty="0"/>
              <a:t>host-only </a:t>
            </a:r>
            <a:r>
              <a:rPr lang="en-US" b="1" dirty="0"/>
              <a:t>network </a:t>
            </a:r>
            <a:r>
              <a:rPr lang="en-US" dirty="0"/>
              <a:t>configuration </a:t>
            </a:r>
            <a:r>
              <a:rPr lang="en-US" dirty="0" smtClean="0"/>
              <a:t>mode or </a:t>
            </a:r>
            <a:r>
              <a:rPr lang="en-US" dirty="0"/>
              <a:t>restrict your network traffic within your lab environment using </a:t>
            </a:r>
            <a:r>
              <a:rPr lang="en-US" dirty="0" smtClean="0"/>
              <a:t>simulated services</a:t>
            </a:r>
            <a:r>
              <a:rPr lang="en-US" dirty="0"/>
              <a:t>.</a:t>
            </a:r>
          </a:p>
          <a:p>
            <a:r>
              <a:rPr lang="en-US" dirty="0"/>
              <a:t>Do not connect any </a:t>
            </a:r>
            <a:r>
              <a:rPr lang="en-US" b="1" dirty="0"/>
              <a:t>removable media </a:t>
            </a:r>
            <a:r>
              <a:rPr lang="en-US" dirty="0"/>
              <a:t>that might later be used on the </a:t>
            </a:r>
            <a:r>
              <a:rPr lang="en-US" dirty="0" smtClean="0"/>
              <a:t>physical machines</a:t>
            </a:r>
            <a:r>
              <a:rPr lang="en-US" dirty="0"/>
              <a:t>, such as USB drives</a:t>
            </a:r>
            <a:r>
              <a:rPr lang="en-US" dirty="0" smtClean="0"/>
              <a:t>.</a:t>
            </a:r>
            <a:endParaRPr lang="en-US" dirty="0"/>
          </a:p>
        </p:txBody>
      </p:sp>
    </p:spTree>
    <p:extLst>
      <p:ext uri="{BB962C8B-B14F-4D97-AF65-F5344CB8AC3E}">
        <p14:creationId xmlns:p14="http://schemas.microsoft.com/office/powerpoint/2010/main" val="16815960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Setting Up The Lab Environment</a:t>
            </a:r>
            <a:endParaRPr lang="en-US" dirty="0"/>
          </a:p>
        </p:txBody>
      </p:sp>
      <p:sp>
        <p:nvSpPr>
          <p:cNvPr id="3" name="Content Placeholder 2"/>
          <p:cNvSpPr>
            <a:spLocks noGrp="1"/>
          </p:cNvSpPr>
          <p:nvPr>
            <p:ph sz="quarter" idx="13"/>
          </p:nvPr>
        </p:nvSpPr>
        <p:spPr/>
        <p:txBody>
          <a:bodyPr/>
          <a:lstStyle/>
          <a:p>
            <a:r>
              <a:rPr lang="en-US" dirty="0"/>
              <a:t>Since </a:t>
            </a:r>
            <a:r>
              <a:rPr lang="en-US" dirty="0" smtClean="0"/>
              <a:t>we will </a:t>
            </a:r>
            <a:r>
              <a:rPr lang="en-US" dirty="0"/>
              <a:t>be analyzing Windows malware (typically Executable or DLL), </a:t>
            </a:r>
            <a:r>
              <a:rPr lang="en-US" dirty="0" smtClean="0"/>
              <a:t>it is </a:t>
            </a:r>
            <a:r>
              <a:rPr lang="en-US" dirty="0"/>
              <a:t>recommended to choose a </a:t>
            </a:r>
            <a:r>
              <a:rPr lang="en-US" b="1" dirty="0" smtClean="0"/>
              <a:t>base operating </a:t>
            </a:r>
            <a:r>
              <a:rPr lang="en-US" b="1" dirty="0"/>
              <a:t>system such as Linux or </a:t>
            </a:r>
            <a:r>
              <a:rPr lang="en-US" b="1" dirty="0" err="1"/>
              <a:t>macOS</a:t>
            </a:r>
            <a:r>
              <a:rPr lang="en-US" b="1" dirty="0"/>
              <a:t> X </a:t>
            </a:r>
            <a:r>
              <a:rPr lang="en-US" dirty="0" smtClean="0"/>
              <a:t>for your </a:t>
            </a:r>
            <a:r>
              <a:rPr lang="en-US" dirty="0"/>
              <a:t>host machine instead of Windows. This is because, even if a </a:t>
            </a:r>
            <a:r>
              <a:rPr lang="en-US" dirty="0" smtClean="0"/>
              <a:t>Windows malware </a:t>
            </a:r>
            <a:r>
              <a:rPr lang="en-US" dirty="0"/>
              <a:t>escapes from the virtual machine, it will still not be able to infect </a:t>
            </a:r>
            <a:r>
              <a:rPr lang="en-US" dirty="0" smtClean="0"/>
              <a:t>your host </a:t>
            </a:r>
            <a:r>
              <a:rPr lang="en-US" dirty="0"/>
              <a:t>machine.</a:t>
            </a:r>
          </a:p>
        </p:txBody>
      </p:sp>
    </p:spTree>
    <p:extLst>
      <p:ext uri="{BB962C8B-B14F-4D97-AF65-F5344CB8AC3E}">
        <p14:creationId xmlns:p14="http://schemas.microsoft.com/office/powerpoint/2010/main" val="16815960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Overview Of Lab Architecture</a:t>
            </a:r>
            <a:endParaRPr lang="en-US" dirty="0"/>
          </a:p>
        </p:txBody>
      </p:sp>
      <p:sp>
        <p:nvSpPr>
          <p:cNvPr id="3" name="Content Placeholder 2"/>
          <p:cNvSpPr>
            <a:spLocks noGrp="1"/>
          </p:cNvSpPr>
          <p:nvPr>
            <p:ph sz="quarter" idx="13"/>
          </p:nvPr>
        </p:nvSpPr>
        <p:spPr/>
        <p:txBody>
          <a:bodyPr/>
          <a:lstStyle/>
          <a:p>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869" y="1143000"/>
            <a:ext cx="8348941"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31903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Overview Of Lab Architecture</a:t>
            </a:r>
            <a:endParaRPr lang="en-US" dirty="0"/>
          </a:p>
        </p:txBody>
      </p:sp>
      <p:sp>
        <p:nvSpPr>
          <p:cNvPr id="3" name="Content Placeholder 2"/>
          <p:cNvSpPr>
            <a:spLocks noGrp="1"/>
          </p:cNvSpPr>
          <p:nvPr>
            <p:ph sz="quarter" idx="13"/>
          </p:nvPr>
        </p:nvSpPr>
        <p:spPr/>
        <p:txBody>
          <a:bodyPr/>
          <a:lstStyle/>
          <a:p>
            <a:r>
              <a:rPr lang="en-US" i="1" dirty="0" smtClean="0"/>
              <a:t>Host machine (</a:t>
            </a:r>
            <a:r>
              <a:rPr lang="en-US" dirty="0" smtClean="0"/>
              <a:t>running </a:t>
            </a:r>
            <a:r>
              <a:rPr lang="en-US" i="1" dirty="0"/>
              <a:t>Ubuntu </a:t>
            </a:r>
            <a:r>
              <a:rPr lang="en-US" i="1" dirty="0" smtClean="0"/>
              <a:t>18.04) have instances of Linux </a:t>
            </a:r>
            <a:r>
              <a:rPr lang="en-US" i="1" dirty="0"/>
              <a:t>virtual </a:t>
            </a:r>
            <a:r>
              <a:rPr lang="en-US" i="1" dirty="0" smtClean="0"/>
              <a:t>machine (running Ubuntu 18.04) &amp; Windows </a:t>
            </a:r>
            <a:r>
              <a:rPr lang="en-US" i="1" dirty="0"/>
              <a:t>virtual </a:t>
            </a:r>
            <a:r>
              <a:rPr lang="en-US" i="1" dirty="0" smtClean="0"/>
              <a:t>machine (running Windows)</a:t>
            </a:r>
            <a:r>
              <a:rPr lang="en-US" dirty="0" smtClean="0"/>
              <a:t>.</a:t>
            </a:r>
          </a:p>
          <a:p>
            <a:r>
              <a:rPr lang="en-US" dirty="0" smtClean="0"/>
              <a:t>These </a:t>
            </a:r>
            <a:r>
              <a:rPr lang="en-US" dirty="0"/>
              <a:t>virtual machines will be </a:t>
            </a:r>
            <a:r>
              <a:rPr lang="en-US" dirty="0" smtClean="0"/>
              <a:t>configured to </a:t>
            </a:r>
            <a:r>
              <a:rPr lang="en-US" dirty="0"/>
              <a:t>be part of the same network and use </a:t>
            </a:r>
            <a:r>
              <a:rPr lang="en-US" b="1" i="1" dirty="0"/>
              <a:t>Host-only</a:t>
            </a:r>
            <a:r>
              <a:rPr lang="en-US" i="1" dirty="0"/>
              <a:t> </a:t>
            </a:r>
            <a:r>
              <a:rPr lang="en-US" dirty="0"/>
              <a:t>network configuration mode so that </a:t>
            </a:r>
            <a:r>
              <a:rPr lang="en-US" dirty="0" smtClean="0"/>
              <a:t>the malware </a:t>
            </a:r>
            <a:r>
              <a:rPr lang="en-US" dirty="0"/>
              <a:t>is not allowed to contact the Internet and network traffic is contained in </a:t>
            </a:r>
            <a:r>
              <a:rPr lang="en-US" dirty="0" smtClean="0"/>
              <a:t>the isolated </a:t>
            </a:r>
            <a:r>
              <a:rPr lang="en-US" dirty="0"/>
              <a:t>lab environment.</a:t>
            </a:r>
          </a:p>
        </p:txBody>
      </p:sp>
    </p:spTree>
    <p:extLst>
      <p:ext uri="{BB962C8B-B14F-4D97-AF65-F5344CB8AC3E}">
        <p14:creationId xmlns:p14="http://schemas.microsoft.com/office/powerpoint/2010/main" val="2785644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Purpose of Malware</a:t>
            </a:r>
            <a:endParaRPr lang="en-US" dirty="0"/>
          </a:p>
        </p:txBody>
      </p:sp>
      <p:sp>
        <p:nvSpPr>
          <p:cNvPr id="3" name="Content Placeholder 2"/>
          <p:cNvSpPr>
            <a:spLocks noGrp="1"/>
          </p:cNvSpPr>
          <p:nvPr>
            <p:ph sz="quarter" idx="13"/>
          </p:nvPr>
        </p:nvSpPr>
        <p:spPr/>
        <p:txBody>
          <a:bodyPr/>
          <a:lstStyle/>
          <a:p>
            <a:r>
              <a:rPr lang="en-US" dirty="0" smtClean="0"/>
              <a:t>To </a:t>
            </a:r>
            <a:r>
              <a:rPr lang="en-US" dirty="0"/>
              <a:t>steal sensitive information,</a:t>
            </a:r>
          </a:p>
          <a:p>
            <a:r>
              <a:rPr lang="en-US" dirty="0" smtClean="0"/>
              <a:t>To spy </a:t>
            </a:r>
            <a:r>
              <a:rPr lang="en-US" dirty="0"/>
              <a:t>on the infected system, </a:t>
            </a:r>
            <a:r>
              <a:rPr lang="en-US" dirty="0" smtClean="0"/>
              <a:t>or</a:t>
            </a:r>
          </a:p>
          <a:p>
            <a:r>
              <a:rPr lang="en-US" dirty="0" smtClean="0"/>
              <a:t>To take </a:t>
            </a:r>
            <a:r>
              <a:rPr lang="en-US" dirty="0"/>
              <a:t>control of the system</a:t>
            </a:r>
            <a:r>
              <a:rPr lang="en-US" dirty="0" smtClean="0"/>
              <a:t>.</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Overview Of Lab Architecture</a:t>
            </a:r>
            <a:endParaRPr lang="en-US" dirty="0"/>
          </a:p>
        </p:txBody>
      </p:sp>
      <p:sp>
        <p:nvSpPr>
          <p:cNvPr id="3" name="Content Placeholder 2"/>
          <p:cNvSpPr>
            <a:spLocks noGrp="1"/>
          </p:cNvSpPr>
          <p:nvPr>
            <p:ph sz="quarter" idx="13"/>
          </p:nvPr>
        </p:nvSpPr>
        <p:spPr/>
        <p:txBody>
          <a:bodyPr/>
          <a:lstStyle/>
          <a:p>
            <a:r>
              <a:rPr lang="en-US" i="1" dirty="0"/>
              <a:t>Windows VM </a:t>
            </a:r>
            <a:r>
              <a:rPr lang="en-US" dirty="0"/>
              <a:t>is where the malware will be executed during analysis, </a:t>
            </a:r>
            <a:r>
              <a:rPr lang="en-US" dirty="0" smtClean="0"/>
              <a:t>and</a:t>
            </a:r>
          </a:p>
          <a:p>
            <a:r>
              <a:rPr lang="en-US" dirty="0" smtClean="0"/>
              <a:t>the </a:t>
            </a:r>
            <a:r>
              <a:rPr lang="en-US" i="1" dirty="0"/>
              <a:t>Linux VM </a:t>
            </a:r>
            <a:r>
              <a:rPr lang="en-US" dirty="0" smtClean="0"/>
              <a:t>is used </a:t>
            </a:r>
            <a:r>
              <a:rPr lang="en-US" dirty="0"/>
              <a:t>to monitor the network traffic and will be configured to simulate Internet </a:t>
            </a:r>
            <a:r>
              <a:rPr lang="en-US" dirty="0" smtClean="0"/>
              <a:t>services (</a:t>
            </a:r>
            <a:r>
              <a:rPr lang="en-US" dirty="0"/>
              <a:t>DNS, HTTP, and so on) to provide an appropriate response when the malware requests </a:t>
            </a:r>
            <a:r>
              <a:rPr lang="en-US" dirty="0" smtClean="0"/>
              <a:t>for these </a:t>
            </a:r>
            <a:r>
              <a:rPr lang="en-US" dirty="0"/>
              <a:t>services</a:t>
            </a:r>
            <a:r>
              <a:rPr lang="en-US" dirty="0" smtClean="0"/>
              <a:t>.</a:t>
            </a:r>
          </a:p>
          <a:p>
            <a:pPr lvl="1"/>
            <a:r>
              <a:rPr lang="en-US" dirty="0" smtClean="0"/>
              <a:t>For </a:t>
            </a:r>
            <a:r>
              <a:rPr lang="en-US" dirty="0"/>
              <a:t>example, the Linux VM will be configured such that when the </a:t>
            </a:r>
            <a:r>
              <a:rPr lang="en-US" dirty="0" smtClean="0"/>
              <a:t>malware requests </a:t>
            </a:r>
            <a:r>
              <a:rPr lang="en-US" dirty="0"/>
              <a:t>a service such as DNS, the Linux VM will provide the proper DNS response.</a:t>
            </a:r>
          </a:p>
        </p:txBody>
      </p:sp>
    </p:spTree>
    <p:extLst>
      <p:ext uri="{BB962C8B-B14F-4D97-AF65-F5344CB8AC3E}">
        <p14:creationId xmlns:p14="http://schemas.microsoft.com/office/powerpoint/2010/main" val="11247464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Lab Architecture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1138" y="1666875"/>
            <a:ext cx="6181725" cy="352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41082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Setting Up And Configuring Linux VM</a:t>
            </a:r>
            <a:endParaRPr lang="en-US" dirty="0"/>
          </a:p>
        </p:txBody>
      </p:sp>
      <p:sp>
        <p:nvSpPr>
          <p:cNvPr id="3" name="Content Placeholder 2"/>
          <p:cNvSpPr>
            <a:spLocks noGrp="1"/>
          </p:cNvSpPr>
          <p:nvPr>
            <p:ph sz="quarter" idx="13"/>
          </p:nvPr>
        </p:nvSpPr>
        <p:spPr/>
        <p:txBody>
          <a:bodyPr/>
          <a:lstStyle/>
          <a:p>
            <a:r>
              <a:rPr lang="en-US" dirty="0" smtClean="0"/>
              <a:t>Download Ubuntu 18.04 (Desktop image) </a:t>
            </a:r>
            <a:r>
              <a:rPr lang="en-US" dirty="0"/>
              <a:t>from </a:t>
            </a:r>
            <a:r>
              <a:rPr lang="en-US" dirty="0">
                <a:hlinkClick r:id="rId2"/>
              </a:rPr>
              <a:t>http://releases.ubuntu.com/18.04</a:t>
            </a:r>
            <a:r>
              <a:rPr lang="en-US" dirty="0" smtClean="0">
                <a:hlinkClick r:id="rId2"/>
              </a:rPr>
              <a:t>/</a:t>
            </a:r>
            <a:r>
              <a:rPr lang="en-US" dirty="0" smtClean="0"/>
              <a:t> and install </a:t>
            </a:r>
            <a:r>
              <a:rPr lang="en-US" dirty="0"/>
              <a:t>it in </a:t>
            </a:r>
            <a:r>
              <a:rPr lang="en-US" dirty="0" smtClean="0"/>
              <a:t>VM </a:t>
            </a:r>
            <a:r>
              <a:rPr lang="en-US" dirty="0" err="1" smtClean="0"/>
              <a:t>VirtualBox</a:t>
            </a:r>
            <a:r>
              <a:rPr lang="en-US" dirty="0" smtClean="0"/>
              <a:t> 6.1. </a:t>
            </a:r>
          </a:p>
          <a:p>
            <a:r>
              <a:rPr lang="en-US" dirty="0"/>
              <a:t>Install the </a:t>
            </a:r>
            <a:r>
              <a:rPr lang="en-US" i="1" dirty="0"/>
              <a:t>Virtualization Tools </a:t>
            </a:r>
            <a:r>
              <a:rPr lang="en-US" dirty="0"/>
              <a:t>on </a:t>
            </a:r>
            <a:r>
              <a:rPr lang="en-US" dirty="0" smtClean="0"/>
              <a:t>Ubuntu</a:t>
            </a:r>
          </a:p>
          <a:p>
            <a:pPr lvl="1"/>
            <a:r>
              <a:rPr lang="en-US" dirty="0" smtClean="0"/>
              <a:t>To accomplish </a:t>
            </a:r>
            <a:r>
              <a:rPr lang="en-US" dirty="0"/>
              <a:t>this, from the </a:t>
            </a:r>
            <a:r>
              <a:rPr lang="en-US" dirty="0" err="1"/>
              <a:t>VirtualBox</a:t>
            </a:r>
            <a:r>
              <a:rPr lang="en-US" dirty="0"/>
              <a:t> menu, select </a:t>
            </a:r>
            <a:r>
              <a:rPr lang="en-US" b="1" dirty="0"/>
              <a:t>Devices | Insert </a:t>
            </a:r>
            <a:r>
              <a:rPr lang="en-US" b="1" dirty="0" smtClean="0"/>
              <a:t>guest additions </a:t>
            </a:r>
            <a:r>
              <a:rPr lang="en-US" b="1" dirty="0"/>
              <a:t>CD image</a:t>
            </a:r>
            <a:r>
              <a:rPr lang="en-US" dirty="0" smtClean="0"/>
              <a:t>.</a:t>
            </a:r>
          </a:p>
          <a:p>
            <a:r>
              <a:rPr lang="en-US" dirty="0" smtClean="0"/>
              <a:t>Install packages:</a:t>
            </a:r>
          </a:p>
          <a:p>
            <a:pPr lvl="1"/>
            <a:r>
              <a:rPr lang="en-US" b="1" dirty="0"/>
              <a:t>$ </a:t>
            </a:r>
            <a:r>
              <a:rPr lang="en-US" b="1" dirty="0" err="1"/>
              <a:t>sudo</a:t>
            </a:r>
            <a:r>
              <a:rPr lang="en-US" b="1" dirty="0"/>
              <a:t> apt-get </a:t>
            </a:r>
            <a:r>
              <a:rPr lang="en-US" b="1" dirty="0" smtClean="0"/>
              <a:t>update</a:t>
            </a:r>
          </a:p>
          <a:p>
            <a:pPr lvl="1"/>
            <a:r>
              <a:rPr lang="en-US" b="1" dirty="0"/>
              <a:t>$ </a:t>
            </a:r>
            <a:r>
              <a:rPr lang="en-US" b="1" dirty="0" err="1"/>
              <a:t>sudo</a:t>
            </a:r>
            <a:r>
              <a:rPr lang="en-US" b="1" dirty="0"/>
              <a:t> apt-get </a:t>
            </a:r>
            <a:r>
              <a:rPr lang="en-US" b="1" dirty="0" smtClean="0"/>
              <a:t>upgrade</a:t>
            </a:r>
            <a:endParaRPr lang="en-US" b="1" dirty="0"/>
          </a:p>
          <a:p>
            <a:pPr lvl="1"/>
            <a:r>
              <a:rPr lang="en-US" b="1" dirty="0" smtClean="0"/>
              <a:t>$ </a:t>
            </a:r>
            <a:r>
              <a:rPr lang="en-US" b="1" dirty="0" err="1"/>
              <a:t>sudo</a:t>
            </a:r>
            <a:r>
              <a:rPr lang="en-US" b="1" dirty="0"/>
              <a:t> apt-get install python-pip</a:t>
            </a:r>
          </a:p>
          <a:p>
            <a:pPr lvl="1"/>
            <a:r>
              <a:rPr lang="en-US" b="1" dirty="0"/>
              <a:t>$ pip install --upgrade pip</a:t>
            </a:r>
            <a:endParaRPr lang="en-US" dirty="0"/>
          </a:p>
        </p:txBody>
      </p:sp>
    </p:spTree>
    <p:extLst>
      <p:ext uri="{BB962C8B-B14F-4D97-AF65-F5344CB8AC3E}">
        <p14:creationId xmlns:p14="http://schemas.microsoft.com/office/powerpoint/2010/main" val="27691520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Setting Up And Configuring Linux VM</a:t>
            </a:r>
            <a:endParaRPr lang="en-US" dirty="0"/>
          </a:p>
        </p:txBody>
      </p:sp>
      <p:sp>
        <p:nvSpPr>
          <p:cNvPr id="3" name="Content Placeholder 2"/>
          <p:cNvSpPr>
            <a:spLocks noGrp="1"/>
          </p:cNvSpPr>
          <p:nvPr>
            <p:ph sz="quarter" idx="13"/>
          </p:nvPr>
        </p:nvSpPr>
        <p:spPr/>
        <p:txBody>
          <a:bodyPr/>
          <a:lstStyle/>
          <a:p>
            <a:pPr lvl="1"/>
            <a:r>
              <a:rPr lang="en-US" b="1" dirty="0"/>
              <a:t>$ </a:t>
            </a:r>
            <a:r>
              <a:rPr lang="en-US" b="1" dirty="0" err="1"/>
              <a:t>sudo</a:t>
            </a:r>
            <a:r>
              <a:rPr lang="en-US" b="1" dirty="0"/>
              <a:t> apt-get install python-magic</a:t>
            </a:r>
          </a:p>
          <a:p>
            <a:pPr lvl="1"/>
            <a:r>
              <a:rPr lang="en-US" b="1" dirty="0"/>
              <a:t>$ </a:t>
            </a:r>
            <a:r>
              <a:rPr lang="en-US" b="1" dirty="0" err="1"/>
              <a:t>sudo</a:t>
            </a:r>
            <a:r>
              <a:rPr lang="en-US" b="1" dirty="0"/>
              <a:t> apt-get install </a:t>
            </a:r>
            <a:r>
              <a:rPr lang="en-US" b="1" dirty="0" err="1"/>
              <a:t>upx</a:t>
            </a:r>
            <a:endParaRPr lang="en-US" b="1" dirty="0"/>
          </a:p>
          <a:p>
            <a:pPr lvl="1"/>
            <a:r>
              <a:rPr lang="en-US" b="1" dirty="0"/>
              <a:t>$ </a:t>
            </a:r>
            <a:r>
              <a:rPr lang="en-US" b="1" dirty="0" err="1"/>
              <a:t>sudo</a:t>
            </a:r>
            <a:r>
              <a:rPr lang="en-US" b="1" dirty="0"/>
              <a:t> pip install </a:t>
            </a:r>
            <a:r>
              <a:rPr lang="en-US" b="1" dirty="0" err="1"/>
              <a:t>pefile</a:t>
            </a:r>
            <a:endParaRPr lang="en-US" b="1" dirty="0"/>
          </a:p>
          <a:p>
            <a:pPr lvl="1"/>
            <a:r>
              <a:rPr lang="en-US" b="1" dirty="0"/>
              <a:t>$ </a:t>
            </a:r>
            <a:r>
              <a:rPr lang="en-US" b="1" dirty="0" err="1"/>
              <a:t>sudo</a:t>
            </a:r>
            <a:r>
              <a:rPr lang="en-US" b="1" dirty="0"/>
              <a:t> apt-get install </a:t>
            </a:r>
            <a:r>
              <a:rPr lang="en-US" b="1" dirty="0" err="1"/>
              <a:t>yara</a:t>
            </a:r>
            <a:endParaRPr lang="en-US" b="1" dirty="0"/>
          </a:p>
          <a:p>
            <a:pPr lvl="1"/>
            <a:r>
              <a:rPr lang="en-US" b="1" dirty="0"/>
              <a:t>$ </a:t>
            </a:r>
            <a:r>
              <a:rPr lang="en-US" b="1" dirty="0" err="1"/>
              <a:t>sudo</a:t>
            </a:r>
            <a:r>
              <a:rPr lang="en-US" b="1" dirty="0"/>
              <a:t> pip install </a:t>
            </a:r>
            <a:r>
              <a:rPr lang="en-US" b="1" dirty="0" err="1"/>
              <a:t>yara</a:t>
            </a:r>
            <a:r>
              <a:rPr lang="en-US" b="1" dirty="0"/>
              <a:t>-python</a:t>
            </a:r>
          </a:p>
          <a:p>
            <a:pPr lvl="1"/>
            <a:r>
              <a:rPr lang="en-US" b="1" dirty="0"/>
              <a:t>$ </a:t>
            </a:r>
            <a:r>
              <a:rPr lang="en-US" b="1" dirty="0" err="1"/>
              <a:t>sudo</a:t>
            </a:r>
            <a:r>
              <a:rPr lang="en-US" b="1" dirty="0"/>
              <a:t> apt-get install </a:t>
            </a:r>
            <a:r>
              <a:rPr lang="en-US" b="1" dirty="0" err="1"/>
              <a:t>ssdeep</a:t>
            </a:r>
            <a:endParaRPr lang="en-US" b="1" dirty="0"/>
          </a:p>
          <a:p>
            <a:pPr lvl="1"/>
            <a:r>
              <a:rPr lang="en-US" b="1" dirty="0"/>
              <a:t>$ </a:t>
            </a:r>
            <a:r>
              <a:rPr lang="en-US" b="1" dirty="0" err="1"/>
              <a:t>sudo</a:t>
            </a:r>
            <a:r>
              <a:rPr lang="en-US" b="1" dirty="0"/>
              <a:t> apt-get install build-essential </a:t>
            </a:r>
            <a:r>
              <a:rPr lang="en-US" b="1" dirty="0" err="1"/>
              <a:t>libffi-dev</a:t>
            </a:r>
            <a:r>
              <a:rPr lang="en-US" b="1" dirty="0"/>
              <a:t> python </a:t>
            </a:r>
            <a:r>
              <a:rPr lang="en-US" b="1" dirty="0" smtClean="0"/>
              <a:t>python-</a:t>
            </a:r>
            <a:r>
              <a:rPr lang="en-US" b="1" dirty="0" err="1" smtClean="0"/>
              <a:t>dev</a:t>
            </a:r>
            <a:r>
              <a:rPr lang="en-US" b="1" dirty="0" smtClean="0"/>
              <a:t> </a:t>
            </a:r>
            <a:r>
              <a:rPr lang="en-US" b="1" dirty="0" err="1" smtClean="0"/>
              <a:t>libfuzzy-dev</a:t>
            </a:r>
            <a:endParaRPr lang="en-US" b="1" dirty="0"/>
          </a:p>
          <a:p>
            <a:pPr lvl="1"/>
            <a:r>
              <a:rPr lang="en-US" b="1" dirty="0"/>
              <a:t>$ </a:t>
            </a:r>
            <a:r>
              <a:rPr lang="en-US" b="1" dirty="0" err="1"/>
              <a:t>sudo</a:t>
            </a:r>
            <a:r>
              <a:rPr lang="en-US" b="1" dirty="0"/>
              <a:t> pip install </a:t>
            </a:r>
            <a:r>
              <a:rPr lang="en-US" b="1" dirty="0" err="1"/>
              <a:t>ssdeep</a:t>
            </a:r>
            <a:endParaRPr lang="en-US" b="1" dirty="0"/>
          </a:p>
          <a:p>
            <a:pPr lvl="1"/>
            <a:r>
              <a:rPr lang="en-US" b="1" dirty="0"/>
              <a:t>$ </a:t>
            </a:r>
            <a:r>
              <a:rPr lang="en-US" b="1" dirty="0" err="1"/>
              <a:t>sudo</a:t>
            </a:r>
            <a:r>
              <a:rPr lang="en-US" b="1" dirty="0"/>
              <a:t> apt-get install </a:t>
            </a:r>
            <a:r>
              <a:rPr lang="en-US" b="1" dirty="0" err="1"/>
              <a:t>wireshark</a:t>
            </a:r>
            <a:endParaRPr lang="en-US" b="1" dirty="0"/>
          </a:p>
          <a:p>
            <a:pPr lvl="1"/>
            <a:r>
              <a:rPr lang="en-US" b="1" dirty="0"/>
              <a:t>$ </a:t>
            </a:r>
            <a:r>
              <a:rPr lang="en-US" b="1" dirty="0" err="1"/>
              <a:t>sudo</a:t>
            </a:r>
            <a:r>
              <a:rPr lang="en-US" b="1" dirty="0"/>
              <a:t> apt-get install </a:t>
            </a:r>
            <a:r>
              <a:rPr lang="en-US" b="1" dirty="0" err="1" smtClean="0"/>
              <a:t>tshark</a:t>
            </a:r>
            <a:endParaRPr lang="en-US" b="1" dirty="0" smtClean="0"/>
          </a:p>
          <a:p>
            <a:r>
              <a:rPr lang="en-US" b="1" dirty="0" smtClean="0"/>
              <a:t>Install </a:t>
            </a:r>
            <a:r>
              <a:rPr lang="en-US" b="1" dirty="0" err="1" smtClean="0"/>
              <a:t>INetSim</a:t>
            </a:r>
            <a:endParaRPr lang="en-US" dirty="0"/>
          </a:p>
        </p:txBody>
      </p:sp>
    </p:spTree>
    <p:extLst>
      <p:ext uri="{BB962C8B-B14F-4D97-AF65-F5344CB8AC3E}">
        <p14:creationId xmlns:p14="http://schemas.microsoft.com/office/powerpoint/2010/main" val="41594377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Setting Up And Configuring Windows VM</a:t>
            </a:r>
            <a:endParaRPr lang="en-US" dirty="0"/>
          </a:p>
        </p:txBody>
      </p:sp>
      <p:sp>
        <p:nvSpPr>
          <p:cNvPr id="3" name="Content Placeholder 2"/>
          <p:cNvSpPr>
            <a:spLocks noGrp="1"/>
          </p:cNvSpPr>
          <p:nvPr>
            <p:ph sz="quarter" idx="13"/>
          </p:nvPr>
        </p:nvSpPr>
        <p:spPr/>
        <p:txBody>
          <a:bodyPr/>
          <a:lstStyle/>
          <a:p>
            <a:r>
              <a:rPr lang="en-US" dirty="0" smtClean="0"/>
              <a:t>Download and install Windows 10 or Windows 7 OS in a </a:t>
            </a:r>
            <a:r>
              <a:rPr lang="en-US" dirty="0" err="1" smtClean="0"/>
              <a:t>virtualBox</a:t>
            </a:r>
            <a:endParaRPr lang="en-US" dirty="0" smtClean="0"/>
          </a:p>
          <a:p>
            <a:r>
              <a:rPr lang="en-US" dirty="0" smtClean="0"/>
              <a:t>Install Python 2.7</a:t>
            </a:r>
            <a:endParaRPr lang="en-US" dirty="0"/>
          </a:p>
        </p:txBody>
      </p:sp>
    </p:spTree>
    <p:extLst>
      <p:ext uri="{BB962C8B-B14F-4D97-AF65-F5344CB8AC3E}">
        <p14:creationId xmlns:p14="http://schemas.microsoft.com/office/powerpoint/2010/main" val="20724743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and Windows VMs</a:t>
            </a:r>
            <a:endParaRPr lang="en-US" dirty="0"/>
          </a:p>
        </p:txBody>
      </p:sp>
      <p:sp>
        <p:nvSpPr>
          <p:cNvPr id="3" name="Content Placeholder 2"/>
          <p:cNvSpPr>
            <a:spLocks noGrp="1"/>
          </p:cNvSpPr>
          <p:nvPr>
            <p:ph sz="quarter" idx="13"/>
          </p:nvPr>
        </p:nvSpPr>
        <p:spPr/>
        <p:txBody>
          <a:bodyPr/>
          <a:lstStyle/>
          <a:p>
            <a:endParaRPr lang="en-US" dirty="0"/>
          </a:p>
        </p:txBody>
      </p:sp>
    </p:spTree>
    <p:extLst>
      <p:ext uri="{BB962C8B-B14F-4D97-AF65-F5344CB8AC3E}">
        <p14:creationId xmlns:p14="http://schemas.microsoft.com/office/powerpoint/2010/main" val="24393385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and Windows VMs</a:t>
            </a:r>
            <a:endParaRPr lang="en-US" dirty="0"/>
          </a:p>
        </p:txBody>
      </p:sp>
      <p:sp>
        <p:nvSpPr>
          <p:cNvPr id="3" name="Content Placeholder 2"/>
          <p:cNvSpPr>
            <a:spLocks noGrp="1"/>
          </p:cNvSpPr>
          <p:nvPr>
            <p:ph sz="quarter" idx="13"/>
          </p:nvPr>
        </p:nvSpPr>
        <p:spPr/>
        <p:txBody>
          <a:bodyPr/>
          <a:lstStyle/>
          <a:p>
            <a:endParaRPr lang="en-US" dirty="0"/>
          </a:p>
        </p:txBody>
      </p:sp>
    </p:spTree>
    <p:extLst>
      <p:ext uri="{BB962C8B-B14F-4D97-AF65-F5344CB8AC3E}">
        <p14:creationId xmlns:p14="http://schemas.microsoft.com/office/powerpoint/2010/main" val="1653435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a:t>Malware Sources</a:t>
            </a:r>
            <a:endParaRPr lang="en-US" dirty="0"/>
          </a:p>
        </p:txBody>
      </p:sp>
      <p:sp>
        <p:nvSpPr>
          <p:cNvPr id="3" name="Content Placeholder 2"/>
          <p:cNvSpPr>
            <a:spLocks noGrp="1"/>
          </p:cNvSpPr>
          <p:nvPr>
            <p:ph sz="quarter" idx="13"/>
          </p:nvPr>
        </p:nvSpPr>
        <p:spPr/>
        <p:txBody>
          <a:bodyPr/>
          <a:lstStyle/>
          <a:p>
            <a:r>
              <a:rPr lang="en-US" dirty="0"/>
              <a:t>https://www.virustotal.com/gui/</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752600"/>
            <a:ext cx="7848479" cy="263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343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How Malware makes it way?</a:t>
            </a:r>
            <a:endParaRPr lang="en-US" dirty="0"/>
          </a:p>
        </p:txBody>
      </p:sp>
      <p:sp>
        <p:nvSpPr>
          <p:cNvPr id="3" name="Content Placeholder 2"/>
          <p:cNvSpPr>
            <a:spLocks noGrp="1"/>
          </p:cNvSpPr>
          <p:nvPr>
            <p:ph sz="quarter" idx="13"/>
          </p:nvPr>
        </p:nvSpPr>
        <p:spPr/>
        <p:txBody>
          <a:bodyPr/>
          <a:lstStyle/>
          <a:p>
            <a:r>
              <a:rPr lang="en-US" dirty="0" smtClean="0"/>
              <a:t>It </a:t>
            </a:r>
            <a:r>
              <a:rPr lang="en-US" dirty="0"/>
              <a:t>typically gets into your </a:t>
            </a:r>
            <a:r>
              <a:rPr lang="en-US" dirty="0" smtClean="0"/>
              <a:t>system without </a:t>
            </a:r>
            <a:r>
              <a:rPr lang="en-US" dirty="0"/>
              <a:t>your consent and can be delivered via various communication channels such as</a:t>
            </a:r>
          </a:p>
          <a:p>
            <a:pPr lvl="1"/>
            <a:r>
              <a:rPr lang="en-US" dirty="0"/>
              <a:t>email</a:t>
            </a:r>
            <a:r>
              <a:rPr lang="en-US" dirty="0" smtClean="0"/>
              <a:t>,</a:t>
            </a:r>
          </a:p>
          <a:p>
            <a:pPr lvl="1"/>
            <a:r>
              <a:rPr lang="en-US" dirty="0" smtClean="0"/>
              <a:t>web,</a:t>
            </a:r>
          </a:p>
          <a:p>
            <a:pPr lvl="1"/>
            <a:r>
              <a:rPr lang="en-US" dirty="0" smtClean="0"/>
              <a:t>or </a:t>
            </a:r>
            <a:r>
              <a:rPr lang="en-US" dirty="0"/>
              <a:t>USB drives.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What is Malware Analysis?</a:t>
            </a:r>
            <a:endParaRPr lang="en-US" dirty="0"/>
          </a:p>
        </p:txBody>
      </p:sp>
      <p:sp>
        <p:nvSpPr>
          <p:cNvPr id="3" name="Content Placeholder 2"/>
          <p:cNvSpPr>
            <a:spLocks noGrp="1"/>
          </p:cNvSpPr>
          <p:nvPr>
            <p:ph sz="quarter" idx="13"/>
          </p:nvPr>
        </p:nvSpPr>
        <p:spPr/>
        <p:txBody>
          <a:bodyPr/>
          <a:lstStyle/>
          <a:p>
            <a:r>
              <a:rPr lang="en-US" dirty="0"/>
              <a:t>Malware analysis is the study of malware's behavior. </a:t>
            </a:r>
            <a:endParaRPr lang="en-US" dirty="0" smtClean="0"/>
          </a:p>
          <a:p>
            <a:r>
              <a:rPr lang="en-US" dirty="0" smtClean="0"/>
              <a:t>The </a:t>
            </a:r>
            <a:r>
              <a:rPr lang="en-US" dirty="0"/>
              <a:t>objective of malware analysis </a:t>
            </a:r>
            <a:r>
              <a:rPr lang="en-US" dirty="0" smtClean="0"/>
              <a:t>is to </a:t>
            </a:r>
            <a:r>
              <a:rPr lang="en-US" dirty="0"/>
              <a:t>understand the working of malware and how to detect and eliminate it. </a:t>
            </a:r>
            <a:endParaRPr lang="en-US" dirty="0" smtClean="0"/>
          </a:p>
          <a:p>
            <a:r>
              <a:rPr lang="en-US" dirty="0" smtClean="0"/>
              <a:t>It involves analyzing </a:t>
            </a:r>
            <a:r>
              <a:rPr lang="en-US" dirty="0"/>
              <a:t>the suspect binary in a safe environment to identify its </a:t>
            </a:r>
            <a:r>
              <a:rPr lang="en-US" dirty="0" smtClean="0"/>
              <a:t>characteristics and functionalities </a:t>
            </a:r>
            <a:r>
              <a:rPr lang="en-US" dirty="0"/>
              <a:t>so that better defenses can be built to protect an organization's network.</a:t>
            </a:r>
          </a:p>
        </p:txBody>
      </p:sp>
    </p:spTree>
    <p:extLst>
      <p:ext uri="{BB962C8B-B14F-4D97-AF65-F5344CB8AC3E}">
        <p14:creationId xmlns:p14="http://schemas.microsoft.com/office/powerpoint/2010/main" val="1271143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Malware Analysis Objectives</a:t>
            </a:r>
            <a:endParaRPr lang="en-US" dirty="0"/>
          </a:p>
        </p:txBody>
      </p:sp>
      <p:sp>
        <p:nvSpPr>
          <p:cNvPr id="3" name="Content Placeholder 2"/>
          <p:cNvSpPr>
            <a:spLocks noGrp="1"/>
          </p:cNvSpPr>
          <p:nvPr>
            <p:ph sz="quarter" idx="13"/>
          </p:nvPr>
        </p:nvSpPr>
        <p:spPr/>
        <p:txBody>
          <a:bodyPr/>
          <a:lstStyle/>
          <a:p>
            <a:r>
              <a:rPr lang="en-US" dirty="0"/>
              <a:t>To determine the nature and purpose of the malware. For example, it can </a:t>
            </a:r>
            <a:r>
              <a:rPr lang="en-US" dirty="0" smtClean="0"/>
              <a:t>help you </a:t>
            </a:r>
            <a:r>
              <a:rPr lang="en-US" dirty="0"/>
              <a:t>determine whether malware is an information </a:t>
            </a:r>
            <a:r>
              <a:rPr lang="en-US" dirty="0" smtClean="0"/>
              <a:t>stealer, spam </a:t>
            </a:r>
            <a:r>
              <a:rPr lang="en-US" dirty="0"/>
              <a:t>bot</a:t>
            </a:r>
            <a:r>
              <a:rPr lang="en-US" dirty="0" smtClean="0"/>
              <a:t>, </a:t>
            </a:r>
            <a:r>
              <a:rPr lang="en-US" dirty="0" err="1" smtClean="0"/>
              <a:t>keylogger</a:t>
            </a:r>
            <a:r>
              <a:rPr lang="en-US" dirty="0"/>
              <a:t>, </a:t>
            </a:r>
            <a:r>
              <a:rPr lang="en-US" dirty="0" smtClean="0"/>
              <a:t>and </a:t>
            </a:r>
            <a:r>
              <a:rPr lang="en-US" dirty="0"/>
              <a:t>so on.</a:t>
            </a:r>
          </a:p>
          <a:p>
            <a:r>
              <a:rPr lang="en-US" dirty="0"/>
              <a:t>To gain an understanding of how the system was compromised and its impact</a:t>
            </a:r>
            <a:r>
              <a:rPr lang="en-US" dirty="0" smtClean="0"/>
              <a:t>.</a:t>
            </a:r>
          </a:p>
          <a:p>
            <a:r>
              <a:rPr lang="en-US" dirty="0"/>
              <a:t>To determine the attacker's intention and motive. For instance, during </a:t>
            </a:r>
            <a:r>
              <a:rPr lang="en-US" dirty="0" smtClean="0"/>
              <a:t>your analysis</a:t>
            </a:r>
            <a:r>
              <a:rPr lang="en-US" dirty="0"/>
              <a:t>, if you find that the malware is stealing banking credentials, then </a:t>
            </a:r>
            <a:r>
              <a:rPr lang="en-US" dirty="0" smtClean="0"/>
              <a:t>you can </a:t>
            </a:r>
            <a:r>
              <a:rPr lang="en-US" dirty="0"/>
              <a:t>deduce that the motive of the attacker is monetary gain.</a:t>
            </a:r>
            <a:endParaRPr lang="en-US" dirty="0" smtClean="0"/>
          </a:p>
          <a:p>
            <a:endParaRPr lang="en-US" dirty="0"/>
          </a:p>
        </p:txBody>
      </p:sp>
    </p:spTree>
    <p:extLst>
      <p:ext uri="{BB962C8B-B14F-4D97-AF65-F5344CB8AC3E}">
        <p14:creationId xmlns:p14="http://schemas.microsoft.com/office/powerpoint/2010/main" val="3195377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Malware Analysis Objectives</a:t>
            </a:r>
          </a:p>
        </p:txBody>
      </p:sp>
      <p:sp>
        <p:nvSpPr>
          <p:cNvPr id="3" name="Content Placeholder 2"/>
          <p:cNvSpPr>
            <a:spLocks noGrp="1"/>
          </p:cNvSpPr>
          <p:nvPr>
            <p:ph sz="quarter" idx="13"/>
          </p:nvPr>
        </p:nvSpPr>
        <p:spPr/>
        <p:txBody>
          <a:bodyPr/>
          <a:lstStyle/>
          <a:p>
            <a:r>
              <a:rPr lang="en-US" dirty="0"/>
              <a:t>To identify the network indicators associated with the malware, which can </a:t>
            </a:r>
            <a:r>
              <a:rPr lang="en-US" dirty="0" smtClean="0"/>
              <a:t>then be </a:t>
            </a:r>
            <a:r>
              <a:rPr lang="en-US" dirty="0"/>
              <a:t>used to detect similar infections using network monitoring. </a:t>
            </a:r>
            <a:endParaRPr lang="en-US" dirty="0" smtClean="0"/>
          </a:p>
          <a:p>
            <a:pPr lvl="1"/>
            <a:r>
              <a:rPr lang="en-US" dirty="0" smtClean="0"/>
              <a:t>For </a:t>
            </a:r>
            <a:r>
              <a:rPr lang="en-US" dirty="0"/>
              <a:t>example</a:t>
            </a:r>
            <a:r>
              <a:rPr lang="en-US" dirty="0" smtClean="0"/>
              <a:t>, during </a:t>
            </a:r>
            <a:r>
              <a:rPr lang="en-US" dirty="0"/>
              <a:t>your analysis, if you determine that a malware contacts a </a:t>
            </a:r>
            <a:r>
              <a:rPr lang="en-US" dirty="0" smtClean="0"/>
              <a:t>particular </a:t>
            </a:r>
            <a:r>
              <a:rPr lang="en-US" i="1" dirty="0" smtClean="0"/>
              <a:t>domain/IP </a:t>
            </a:r>
            <a:r>
              <a:rPr lang="en-US" i="1" dirty="0"/>
              <a:t>address</a:t>
            </a:r>
            <a:r>
              <a:rPr lang="en-US" dirty="0"/>
              <a:t>, then you can use this domain/IP address to create a </a:t>
            </a:r>
            <a:r>
              <a:rPr lang="en-US" dirty="0" smtClean="0"/>
              <a:t>signature and </a:t>
            </a:r>
            <a:r>
              <a:rPr lang="en-US" dirty="0"/>
              <a:t>monitor the network traffic to identify all the hosts contacting </a:t>
            </a:r>
            <a:r>
              <a:rPr lang="en-US" dirty="0" smtClean="0"/>
              <a:t>that domain/IP </a:t>
            </a:r>
            <a:r>
              <a:rPr lang="en-US" dirty="0"/>
              <a:t>address.</a:t>
            </a:r>
          </a:p>
        </p:txBody>
      </p:sp>
    </p:spTree>
    <p:extLst>
      <p:ext uri="{BB962C8B-B14F-4D97-AF65-F5344CB8AC3E}">
        <p14:creationId xmlns:p14="http://schemas.microsoft.com/office/powerpoint/2010/main" val="3195377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Malware Analysis Objectives</a:t>
            </a:r>
          </a:p>
        </p:txBody>
      </p:sp>
      <p:sp>
        <p:nvSpPr>
          <p:cNvPr id="3" name="Content Placeholder 2"/>
          <p:cNvSpPr>
            <a:spLocks noGrp="1"/>
          </p:cNvSpPr>
          <p:nvPr>
            <p:ph sz="quarter" idx="13"/>
          </p:nvPr>
        </p:nvSpPr>
        <p:spPr/>
        <p:txBody>
          <a:bodyPr/>
          <a:lstStyle/>
          <a:p>
            <a:r>
              <a:rPr lang="en-US" dirty="0"/>
              <a:t>To extract host-based indicators such as filenames, and registry keys, which, </a:t>
            </a:r>
            <a:r>
              <a:rPr lang="en-US" dirty="0" smtClean="0"/>
              <a:t>in turn</a:t>
            </a:r>
            <a:r>
              <a:rPr lang="en-US" dirty="0"/>
              <a:t>, can be used to determine similar infection using host-based monitoring. </a:t>
            </a:r>
            <a:endParaRPr lang="en-US" dirty="0" smtClean="0"/>
          </a:p>
          <a:p>
            <a:pPr lvl="1"/>
            <a:r>
              <a:rPr lang="en-US" dirty="0" smtClean="0"/>
              <a:t>For instance</a:t>
            </a:r>
            <a:r>
              <a:rPr lang="en-US" dirty="0"/>
              <a:t>, if you learn that a malware creates a registry key, you can use </a:t>
            </a:r>
            <a:r>
              <a:rPr lang="en-US" dirty="0" smtClean="0"/>
              <a:t>this registry </a:t>
            </a:r>
            <a:r>
              <a:rPr lang="en-US" dirty="0"/>
              <a:t>key as an indicator to create a signature, or scan your network to </a:t>
            </a:r>
            <a:r>
              <a:rPr lang="en-US" dirty="0" smtClean="0"/>
              <a:t>identify the </a:t>
            </a:r>
            <a:r>
              <a:rPr lang="en-US" dirty="0"/>
              <a:t>hosts that have the same registry key.</a:t>
            </a:r>
          </a:p>
        </p:txBody>
      </p:sp>
    </p:spTree>
    <p:extLst>
      <p:ext uri="{BB962C8B-B14F-4D97-AF65-F5344CB8AC3E}">
        <p14:creationId xmlns:p14="http://schemas.microsoft.com/office/powerpoint/2010/main" val="2045538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Why study this subject?</a:t>
            </a:r>
            <a:endParaRPr lang="en-US" dirty="0"/>
          </a:p>
        </p:txBody>
      </p:sp>
      <p:sp>
        <p:nvSpPr>
          <p:cNvPr id="3" name="Content Placeholder 2"/>
          <p:cNvSpPr>
            <a:spLocks noGrp="1"/>
          </p:cNvSpPr>
          <p:nvPr>
            <p:ph sz="quarter" idx="13"/>
          </p:nvPr>
        </p:nvSpPr>
        <p:spPr/>
        <p:txBody>
          <a:bodyPr/>
          <a:lstStyle/>
          <a:p>
            <a:r>
              <a:rPr lang="en-US" dirty="0" smtClean="0"/>
              <a:t>Given the  increasing number of devices (computers, laptops, servers, mobiles, </a:t>
            </a:r>
            <a:r>
              <a:rPr lang="en-US" dirty="0" err="1" smtClean="0"/>
              <a:t>IoTs</a:t>
            </a:r>
            <a:r>
              <a:rPr lang="en-US" dirty="0" smtClean="0"/>
              <a:t> devices, sensors, gateways, etc.) being connected to internet &amp; increasing number of cyber attacks on government, military, pubic and private sectors require strongly manpower who are capable of dealing with </a:t>
            </a:r>
            <a:r>
              <a:rPr lang="en-US" dirty="0" err="1" smtClean="0"/>
              <a:t>cyberattacks</a:t>
            </a:r>
            <a:r>
              <a:rPr lang="en-US" dirty="0" smtClean="0"/>
              <a:t>.</a:t>
            </a:r>
            <a:endParaRPr lang="en-US" dirty="0"/>
          </a:p>
        </p:txBody>
      </p:sp>
    </p:spTree>
    <p:extLst>
      <p:ext uri="{BB962C8B-B14F-4D97-AF65-F5344CB8AC3E}">
        <p14:creationId xmlns:p14="http://schemas.microsoft.com/office/powerpoint/2010/main" val="3195377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GPU Comput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GPU Computing</Template>
  <TotalTime>2023</TotalTime>
  <Words>2242</Words>
  <Application>Microsoft Office PowerPoint</Application>
  <PresentationFormat>On-screen Show (4:3)</PresentationFormat>
  <Paragraphs>188</Paragraphs>
  <Slides>37</Slides>
  <Notes>29</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GPU Computing</vt:lpstr>
      <vt:lpstr>Malware Analysis CIS-672  Lecture 01: Introduction</vt:lpstr>
      <vt:lpstr>What's Malware? </vt:lpstr>
      <vt:lpstr>Purpose of Malware</vt:lpstr>
      <vt:lpstr>How Malware makes it way?</vt:lpstr>
      <vt:lpstr>What is Malware Analysis?</vt:lpstr>
      <vt:lpstr>Malware Analysis Objectives</vt:lpstr>
      <vt:lpstr>Malware Analysis Objectives</vt:lpstr>
      <vt:lpstr>Malware Analysis Objectives</vt:lpstr>
      <vt:lpstr>Why study this subject?</vt:lpstr>
      <vt:lpstr>Books</vt:lpstr>
      <vt:lpstr>Course Evaluation</vt:lpstr>
      <vt:lpstr>Course Contents</vt:lpstr>
      <vt:lpstr>Prerequisite</vt:lpstr>
      <vt:lpstr>Introduction to Malware Analysis</vt:lpstr>
      <vt:lpstr>Malicious Actions</vt:lpstr>
      <vt:lpstr>Malware Types</vt:lpstr>
      <vt:lpstr>Malicious Types</vt:lpstr>
      <vt:lpstr>Malicious Types</vt:lpstr>
      <vt:lpstr>Malicious Types</vt:lpstr>
      <vt:lpstr>Malicious Types</vt:lpstr>
      <vt:lpstr>Types Of Malware Analysis</vt:lpstr>
      <vt:lpstr>Types Of Malware Analysis</vt:lpstr>
      <vt:lpstr>Types Of Malware Analysis</vt:lpstr>
      <vt:lpstr>Types Of Malware Analysis</vt:lpstr>
      <vt:lpstr>Setting Up The Lab Environment</vt:lpstr>
      <vt:lpstr>Setting Up The Lab Environment</vt:lpstr>
      <vt:lpstr>Setting Up The Lab Environment</vt:lpstr>
      <vt:lpstr>Overview Of Lab Architecture</vt:lpstr>
      <vt:lpstr>Overview Of Lab Architecture</vt:lpstr>
      <vt:lpstr>Overview Of Lab Architecture</vt:lpstr>
      <vt:lpstr>Another Lab Architecture</vt:lpstr>
      <vt:lpstr>Setting Up And Configuring Linux VM</vt:lpstr>
      <vt:lpstr>Setting Up And Configuring Linux VM</vt:lpstr>
      <vt:lpstr>Setting Up And Configuring Windows VM</vt:lpstr>
      <vt:lpstr>Linux and Windows VMs</vt:lpstr>
      <vt:lpstr>Linux and Windows VMs</vt:lpstr>
      <vt:lpstr>Malware 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180</cp:revision>
  <dcterms:created xsi:type="dcterms:W3CDTF">2015-06-01T03:43:51Z</dcterms:created>
  <dcterms:modified xsi:type="dcterms:W3CDTF">2020-09-22T05:31:41Z</dcterms:modified>
</cp:coreProperties>
</file>