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71" r:id="rId22"/>
    <p:sldId id="372" r:id="rId23"/>
    <p:sldId id="373" r:id="rId24"/>
    <p:sldId id="38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4" r:id="rId35"/>
    <p:sldId id="385" r:id="rId36"/>
    <p:sldId id="386" r:id="rId37"/>
    <p:sldId id="387" r:id="rId38"/>
    <p:sldId id="388" r:id="rId39"/>
    <p:sldId id="389" r:id="rId40"/>
    <p:sldId id="394" r:id="rId41"/>
    <p:sldId id="393" r:id="rId42"/>
    <p:sldId id="395" r:id="rId43"/>
    <p:sldId id="390" r:id="rId44"/>
    <p:sldId id="391" r:id="rId45"/>
    <p:sldId id="392" r:id="rId46"/>
    <p:sldId id="364" r:id="rId47"/>
    <p:sldId id="396" r:id="rId48"/>
    <p:sldId id="365" r:id="rId49"/>
    <p:sldId id="39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70" d="100"/>
          <a:sy n="70" d="100"/>
        </p:scale>
        <p:origin x="-13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48F3F-B16A-4A57-A3E4-0254BFE2BB0A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66AC9-AEC8-42F9-AE71-26E37B387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483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4A267-42E1-4BDF-9CC8-C2F4B21A34E2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A36A7-96E6-4734-A765-AB61B44F7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210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windows/win32/api/libloaderapi/nf-libloaderapi-loadlibrarya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microsoft.com/en-us/windows/win32/api/libloaderapi/nf-libloaderapi-freelibrary" TargetMode="Externa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Handles to file, registry, and so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#include 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stdafx.h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#include 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stdlib.h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#include 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string.h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global_array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[10] = {1,2,3,4,5,6,7,8,9,10};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sum(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array[],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size){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sum = 0;</a:t>
            </a:r>
          </a:p>
          <a:p>
            <a:r>
              <a:rPr lang="nn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for(int i=0; i&lt; size; i++) { sum = sum + array[i];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return sum;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array[],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size){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1;</a:t>
            </a:r>
          </a:p>
          <a:p>
            <a:r>
              <a:rPr lang="nn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for(int i=0; i&lt; size; i++) { mul = mul * array[i];}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return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main() {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res_sum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sum(global_array,10);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res_mul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(global_array,10);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("sum: %d\n",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res_sum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%d\n",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res_mul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("Program Ends Successfully\n");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return 0;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(address in the caller) matches with To (address in the caller after call </a:t>
            </a:r>
            <a:r>
              <a:rPr lang="en-US" dirty="0" err="1" smtClean="0"/>
              <a:t>instr</a:t>
            </a:r>
            <a:r>
              <a:rPr lang="en-US" dirty="0" smtClean="0"/>
              <a:t>, i.e. RA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other hand, launching a new process allows you to monitor or debug every action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 takes, and you will also be able to monitor the process's initial actions. When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start the debugger, the original binary will be executed with the privileges of the user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the debugger. When the process is launched under a debugger, the execution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at the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program's entry point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program's entry point is the address of the first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that will be executed.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///////////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 Breakpoint: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When loading a new process, the will cause x64dbg to break in the system function which initializes the application you are attempting to debug.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TLS Callbacks: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TLS Callback is a function which is called before the main application runs. This can set parameters or even be used by certain protectors to implement anti-debug technology. This allows you to break on this function.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 Breakpoint: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causes x64dbg to break on the Entry point on the application. For general debugging, this is the only breakpoint you will need to have checked.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DLL Entry: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This will break on the entry point of any DLL which is loaded by the process you are debugging.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 Entry: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This will break on the first instruction of any new thread initialized by the current process.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Attach Breakpoint: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this is checked, it will cause x64dbg to break in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DbgUiRemoteBreakin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function when attaching to an active process. If unchecked, it will attach without suspending the process.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DLL Load/DLL Unload: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This will break in the system function when a new library(DLL) is loaded into or unloaded from the active process. The DLL Load breakpoint occurs before any of its code is executed.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 Start/Thread End: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allows us to break in system when our debugged application initializes or terminates a thread.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-After you load the DLL, the debugger may pause at the System Breakpoint, TLS callback, or DLL entry point function, depending on the configuration settings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optional entry point into a dynamic-link library (DLL). When the system starts or terminates a process or thread, it calls the entry-point function for each loaded DLL using the first thread of the process. The system also calls the entry-point function for a DLL when it is loaded or unloaded using the 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LoadLibrary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FreeLibrary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functions.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-First break at System Breakpoint. Until that point msvcr110.dll was not loaded as confirmed from Memory Map</a:t>
            </a:r>
          </a:p>
          <a:p>
            <a:r>
              <a:rPr lang="en-US" dirty="0" smtClean="0"/>
              <a:t>Break at msvcr110.EntryPoint even though DLL Load option in </a:t>
            </a:r>
            <a:r>
              <a:rPr lang="en-US" dirty="0" err="1" smtClean="0"/>
              <a:t>options|Preferences|Events</a:t>
            </a:r>
            <a:r>
              <a:rPr lang="en-US" dirty="0" smtClean="0"/>
              <a:t> was not checked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difference between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into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over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 when you are executing an instruction that calls a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Software Breakpoints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disadvantage is that malware can look for the breakpoint instruction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3) and modify it to change the normal operation of an attached debugger.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case of hardware breakpoints, no instruction is replaced, but the CPU decides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 the program should be interrupted, based on the values contained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debug registers.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E81C-D130-4590-98E6-EEEC5C5652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7696200" cy="5029200"/>
          </a:xfrm>
          <a:prstGeom prst="rect">
            <a:avLst/>
          </a:prstGeom>
        </p:spPr>
        <p:txBody>
          <a:bodyPr/>
          <a:lstStyle>
            <a:lvl1pPr>
              <a:buSzPct val="80000"/>
              <a:buFontTx/>
              <a:buBlip>
                <a:blip r:embed="rId2"/>
              </a:buBlip>
              <a:defRPr/>
            </a:lvl1pPr>
            <a:lvl2pPr>
              <a:buSzPct val="80000"/>
              <a:buFontTx/>
              <a:buBlip>
                <a:blip r:embed="rId3"/>
              </a:buBlip>
              <a:defRPr/>
            </a:lvl2pPr>
            <a:lvl3pPr>
              <a:buSzPct val="80000"/>
              <a:buFontTx/>
              <a:buBlip>
                <a:blip r:embed="rId4"/>
              </a:buBlip>
              <a:defRPr/>
            </a:lvl3pPr>
            <a:lvl4pPr>
              <a:buSzPct val="80000"/>
              <a:buFontTx/>
              <a:buBlip>
                <a:blip r:embed="rId5"/>
              </a:buBlip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104" y="2228519"/>
            <a:ext cx="7772400" cy="14700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kumimoji="0" lang="en-US" sz="3200" b="1" i="1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8E2-A37D-4A1F-81EF-3A9D67FD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810000" cy="4525963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5"/>
              </a:buBlip>
            </a:pPr>
            <a:r>
              <a:rPr lang="en-US" dirty="0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8E2-A37D-4A1F-81EF-3A9D67FD3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3"/>
          <p:cNvSpPr txBox="1">
            <a:spLocks/>
          </p:cNvSpPr>
          <p:nvPr userDrawn="1"/>
        </p:nvSpPr>
        <p:spPr>
          <a:xfrm>
            <a:off x="457200" y="3048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419600" y="1143000"/>
            <a:ext cx="3810000" cy="4525963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5"/>
              </a:buBlip>
            </a:pPr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3886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9320" y="1143000"/>
            <a:ext cx="387028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8E2-A37D-4A1F-81EF-3A9D67FD3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798637"/>
            <a:ext cx="3810000" cy="4449763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5"/>
              </a:buBlip>
            </a:pPr>
            <a:r>
              <a:rPr lang="en-US" dirty="0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4419600" y="1798637"/>
            <a:ext cx="3810000" cy="4449763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5"/>
              </a:buBlip>
            </a:pPr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8E2-A37D-4A1F-81EF-3A9D67FD3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8E2-A37D-4A1F-81EF-3A9D67FD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8E2-A37D-4A1F-81EF-3A9D67FD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8E2-A37D-4A1F-81EF-3A9D67FD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219200" y="6550334"/>
            <a:ext cx="4953000" cy="79216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Malware Analysis, </a:t>
            </a:r>
            <a:r>
              <a:rPr kumimoji="0" lang="en-US" sz="16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PIEAS</a:t>
            </a:r>
            <a:endParaRPr kumimoji="0" lang="en-US" sz="1600" b="1" i="1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1A8E81C-D130-4590-98E6-EEEC5C5652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200" b="1" i="1" kern="1200" dirty="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i="0" dirty="0" smtClean="0"/>
              <a:t>Malware Analysis </a:t>
            </a:r>
            <a:r>
              <a:rPr lang="en-US" i="0" dirty="0" smtClean="0"/>
              <a:t>CIS-672</a:t>
            </a:r>
            <a:r>
              <a:rPr i="0" dirty="0" smtClean="0"/>
              <a:t/>
            </a:r>
            <a:br>
              <a:rPr i="0"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Lecture 06: </a:t>
            </a:r>
            <a:r>
              <a:rPr lang="en-US" b="0" dirty="0" smtClean="0"/>
              <a:t>Dynamic </a:t>
            </a:r>
            <a:r>
              <a:rPr lang="en-US" b="0" dirty="0"/>
              <a:t>code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mtClean="0"/>
              <a:t>Dr. Muhammad Abid,</a:t>
            </a:r>
          </a:p>
          <a:p>
            <a:r>
              <a:rPr smtClean="0"/>
              <a:t>DCIS, PIEAS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Interrupting a Program with Breakpoints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Hardware Breakpoints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Support through </a:t>
            </a:r>
            <a:r>
              <a:rPr lang="en-US" dirty="0"/>
              <a:t>the use of the CPU's debug registers</a:t>
            </a:r>
            <a:r>
              <a:rPr lang="en-US" dirty="0" smtClean="0"/>
              <a:t>, e.g. in x86 </a:t>
            </a:r>
            <a:r>
              <a:rPr lang="en-US" dirty="0"/>
              <a:t>DR0 - DR7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maximum </a:t>
            </a:r>
            <a:r>
              <a:rPr lang="en-US" dirty="0"/>
              <a:t>of four hardware breakpoints using DR0-DR3; the other </a:t>
            </a:r>
            <a:r>
              <a:rPr lang="en-US" dirty="0" smtClean="0"/>
              <a:t>remaining debug </a:t>
            </a:r>
            <a:r>
              <a:rPr lang="en-US" dirty="0"/>
              <a:t>registers are used to specify additional conditions on each breakpoint. 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instruction is </a:t>
            </a:r>
            <a:r>
              <a:rPr lang="en-US" dirty="0" smtClean="0"/>
              <a:t>replaced</a:t>
            </a: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Interrupting a Program with Breakpoints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Memory Breakpoints</a:t>
            </a:r>
            <a:r>
              <a:rPr lang="en-US" dirty="0"/>
              <a:t>: These breakpoints allow you to pause the execution </a:t>
            </a:r>
            <a:r>
              <a:rPr lang="en-US" dirty="0" smtClean="0"/>
              <a:t>when an </a:t>
            </a:r>
            <a:r>
              <a:rPr lang="en-US" dirty="0"/>
              <a:t>instruction accesses (</a:t>
            </a:r>
            <a:r>
              <a:rPr lang="en-US" i="1" dirty="0"/>
              <a:t>reads from </a:t>
            </a:r>
            <a:r>
              <a:rPr lang="en-US" dirty="0"/>
              <a:t>or </a:t>
            </a:r>
            <a:r>
              <a:rPr lang="en-US" i="1" dirty="0"/>
              <a:t>writes to</a:t>
            </a:r>
            <a:r>
              <a:rPr lang="en-US" dirty="0"/>
              <a:t>) the memory, rather than </a:t>
            </a:r>
            <a:r>
              <a:rPr lang="en-US" dirty="0" smtClean="0"/>
              <a:t>the execution.</a:t>
            </a:r>
          </a:p>
          <a:p>
            <a:r>
              <a:rPr lang="en-US" b="1" dirty="0"/>
              <a:t>Conditional Breakpoints</a:t>
            </a:r>
            <a:r>
              <a:rPr lang="en-US" dirty="0"/>
              <a:t>: Using conditional breakpoints, you can specify </a:t>
            </a:r>
            <a:r>
              <a:rPr lang="en-US" dirty="0" smtClean="0"/>
              <a:t>the condition </a:t>
            </a:r>
            <a:r>
              <a:rPr lang="en-US" dirty="0"/>
              <a:t>that must be satisfied to </a:t>
            </a:r>
            <a:r>
              <a:rPr lang="en-US" dirty="0" smtClean="0"/>
              <a:t>pause the </a:t>
            </a:r>
            <a:r>
              <a:rPr lang="en-US" dirty="0"/>
              <a:t>breakpoint</a:t>
            </a:r>
            <a:r>
              <a:rPr lang="en-US" dirty="0" smtClean="0"/>
              <a:t>.</a:t>
            </a:r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46482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When a breakpoint is reached we say it’s a hit. Unlike other breakpoints, conditional breakpoint pauses execution only when it is a hit and a condition is met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Launching a New Process in x64dbg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i="1" dirty="0"/>
              <a:t>x64dbg </a:t>
            </a:r>
            <a:r>
              <a:rPr lang="en-US" dirty="0"/>
              <a:t>to </a:t>
            </a:r>
            <a:r>
              <a:rPr lang="en-US" dirty="0" smtClean="0"/>
              <a:t>debug both </a:t>
            </a:r>
            <a:r>
              <a:rPr lang="en-US" dirty="0"/>
              <a:t>32-bit and </a:t>
            </a:r>
            <a:r>
              <a:rPr lang="en-US" dirty="0" smtClean="0"/>
              <a:t>64-bit</a:t>
            </a:r>
          </a:p>
          <a:p>
            <a:r>
              <a:rPr lang="en-US" sz="2800" dirty="0" smtClean="0"/>
              <a:t>File </a:t>
            </a:r>
            <a:r>
              <a:rPr lang="en-US" b="1" dirty="0"/>
              <a:t>|</a:t>
            </a:r>
            <a:r>
              <a:rPr lang="en-US" sz="2800" dirty="0" smtClean="0">
                <a:sym typeface="Wingdings" pitchFamily="2" charset="2"/>
              </a:rPr>
              <a:t> Open and choose a file</a:t>
            </a:r>
          </a:p>
          <a:p>
            <a:r>
              <a:rPr lang="en-US" dirty="0"/>
              <a:t>the original binary will be executed with the privileges of the user running the debugger.</a:t>
            </a:r>
          </a:p>
          <a:p>
            <a:r>
              <a:rPr lang="en-US" dirty="0" smtClean="0"/>
              <a:t>debugger </a:t>
            </a:r>
            <a:r>
              <a:rPr lang="en-US" dirty="0"/>
              <a:t>will pause at the </a:t>
            </a:r>
            <a:r>
              <a:rPr lang="en-US" i="1" dirty="0"/>
              <a:t>System Breakpoint</a:t>
            </a:r>
            <a:r>
              <a:rPr lang="en-US" dirty="0" smtClean="0"/>
              <a:t>, the </a:t>
            </a:r>
            <a:r>
              <a:rPr lang="en-US" i="1" dirty="0"/>
              <a:t>TLS callback, </a:t>
            </a:r>
            <a:r>
              <a:rPr lang="en-US" dirty="0"/>
              <a:t>or the </a:t>
            </a:r>
            <a:r>
              <a:rPr lang="en-US" i="1" dirty="0"/>
              <a:t>program entry point </a:t>
            </a:r>
            <a:r>
              <a:rPr lang="en-US" dirty="0"/>
              <a:t>function</a:t>
            </a:r>
            <a:r>
              <a:rPr lang="en-US" dirty="0" smtClean="0"/>
              <a:t>, etc. </a:t>
            </a:r>
            <a:r>
              <a:rPr lang="en-US" dirty="0"/>
              <a:t>depending on the </a:t>
            </a:r>
            <a:r>
              <a:rPr lang="en-US" dirty="0" smtClean="0"/>
              <a:t>configuration settings (Options </a:t>
            </a:r>
            <a:r>
              <a:rPr lang="en-US" b="1" dirty="0"/>
              <a:t>| </a:t>
            </a:r>
            <a:r>
              <a:rPr lang="en-US" dirty="0" smtClean="0">
                <a:sym typeface="Wingdings" pitchFamily="2" charset="2"/>
              </a:rPr>
              <a:t>Preferences</a:t>
            </a:r>
            <a:r>
              <a:rPr lang="en-US" b="1" dirty="0"/>
              <a:t> |</a:t>
            </a:r>
            <a:r>
              <a:rPr lang="en-US" dirty="0" smtClean="0">
                <a:sym typeface="Wingdings" pitchFamily="2" charset="2"/>
              </a:rPr>
              <a:t> Events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Attaching to an Existing Process </a:t>
            </a:r>
            <a:r>
              <a:rPr lang="en-US" i="0" dirty="0" smtClean="0"/>
              <a:t>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File | </a:t>
            </a:r>
            <a:r>
              <a:rPr lang="en-US" b="1" dirty="0" smtClean="0"/>
              <a:t>Attach</a:t>
            </a:r>
          </a:p>
          <a:p>
            <a:r>
              <a:rPr lang="en-US" dirty="0" smtClean="0"/>
              <a:t>When </a:t>
            </a:r>
            <a:r>
              <a:rPr lang="en-US" dirty="0"/>
              <a:t>the debugger is attached, the process </a:t>
            </a:r>
            <a:r>
              <a:rPr lang="en-US" dirty="0" smtClean="0"/>
              <a:t>is suspended</a:t>
            </a:r>
            <a:endParaRPr lang="en-US" dirty="0"/>
          </a:p>
          <a:p>
            <a:r>
              <a:rPr lang="nn-NO" b="1" dirty="0"/>
              <a:t>File | Detach (</a:t>
            </a:r>
            <a:r>
              <a:rPr lang="en-US" dirty="0" smtClean="0"/>
              <a:t>attached </a:t>
            </a:r>
            <a:r>
              <a:rPr lang="en-US" dirty="0"/>
              <a:t>process is not </a:t>
            </a:r>
            <a:r>
              <a:rPr lang="en-US" dirty="0" smtClean="0"/>
              <a:t>terminated)</a:t>
            </a:r>
          </a:p>
          <a:p>
            <a:r>
              <a:rPr lang="en-US" i="1" dirty="0"/>
              <a:t>debug privilege </a:t>
            </a:r>
            <a:r>
              <a:rPr lang="en-US" dirty="0" smtClean="0"/>
              <a:t>settings:</a:t>
            </a:r>
          </a:p>
          <a:p>
            <a:pPr lvl="1"/>
            <a:r>
              <a:rPr lang="en-US" dirty="0" smtClean="0"/>
              <a:t>Run the </a:t>
            </a:r>
            <a:r>
              <a:rPr lang="en-US" dirty="0"/>
              <a:t>debugger as an </a:t>
            </a:r>
            <a:r>
              <a:rPr lang="en-US" i="1" dirty="0"/>
              <a:t>administrator; </a:t>
            </a:r>
            <a:endParaRPr lang="en-US" i="1" dirty="0" smtClean="0"/>
          </a:p>
          <a:p>
            <a:pPr lvl="1"/>
            <a:r>
              <a:rPr lang="en-US" b="1" dirty="0" smtClean="0"/>
              <a:t>Options </a:t>
            </a:r>
            <a:r>
              <a:rPr lang="en-US" b="1" dirty="0"/>
              <a:t>| </a:t>
            </a:r>
            <a:r>
              <a:rPr lang="en-US" b="1" dirty="0" smtClean="0"/>
              <a:t>Preferences </a:t>
            </a:r>
            <a:r>
              <a:rPr lang="en-US" b="1" dirty="0"/>
              <a:t>|</a:t>
            </a:r>
            <a:r>
              <a:rPr lang="en-US" b="1" dirty="0" smtClean="0"/>
              <a:t> Engine </a:t>
            </a:r>
            <a:r>
              <a:rPr lang="en-US" dirty="0"/>
              <a:t>tab, checking the </a:t>
            </a:r>
            <a:r>
              <a:rPr lang="en-US" b="1" dirty="0"/>
              <a:t>Enable Debug Privilege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x64dbg Debugger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8200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x64dbg Debugger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Disassembly Window (CPU Window</a:t>
            </a:r>
            <a:r>
              <a:rPr lang="en-US" b="1" dirty="0" smtClean="0"/>
              <a:t>)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disassembly of all of </a:t>
            </a:r>
            <a:r>
              <a:rPr lang="en-US" dirty="0" smtClean="0"/>
              <a:t>the instructions </a:t>
            </a:r>
          </a:p>
          <a:p>
            <a:pPr lvl="1"/>
            <a:r>
              <a:rPr lang="en-US" dirty="0" smtClean="0"/>
              <a:t>synchronized </a:t>
            </a:r>
            <a:r>
              <a:rPr lang="en-US" dirty="0"/>
              <a:t>with the current value of the </a:t>
            </a:r>
            <a:r>
              <a:rPr lang="en-US" dirty="0" smtClean="0"/>
              <a:t>instruction pointer </a:t>
            </a:r>
            <a:r>
              <a:rPr lang="en-US" dirty="0"/>
              <a:t>register (</a:t>
            </a:r>
            <a:r>
              <a:rPr lang="en-US" dirty="0" err="1"/>
              <a:t>eip</a:t>
            </a:r>
            <a:r>
              <a:rPr lang="en-US" dirty="0"/>
              <a:t> or rip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display </a:t>
            </a:r>
            <a:r>
              <a:rPr lang="en-US" dirty="0"/>
              <a:t>the control flow graph by pressing the </a:t>
            </a:r>
            <a:r>
              <a:rPr lang="en-US" i="1" dirty="0"/>
              <a:t>G </a:t>
            </a:r>
            <a:r>
              <a:rPr lang="en-US" dirty="0"/>
              <a:t>hotkey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Registers </a:t>
            </a:r>
            <a:r>
              <a:rPr lang="en-US" b="1" dirty="0"/>
              <a:t>Window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displays </a:t>
            </a:r>
            <a:r>
              <a:rPr lang="en-US" dirty="0"/>
              <a:t>the current state of the CPU registers.</a:t>
            </a:r>
          </a:p>
          <a:p>
            <a:pPr lvl="1"/>
            <a:r>
              <a:rPr lang="en-US" dirty="0"/>
              <a:t>The value in a register can be modified by double-clicking on the register 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can toggle the </a:t>
            </a:r>
            <a:r>
              <a:rPr lang="en-US" dirty="0" smtClean="0"/>
              <a:t>flag bits </a:t>
            </a:r>
            <a:r>
              <a:rPr lang="en-US" i="1" dirty="0"/>
              <a:t>on </a:t>
            </a:r>
            <a:r>
              <a:rPr lang="en-US" dirty="0"/>
              <a:t>or </a:t>
            </a:r>
            <a:r>
              <a:rPr lang="en-US" i="1" dirty="0"/>
              <a:t>off </a:t>
            </a:r>
            <a:r>
              <a:rPr lang="en-US" dirty="0"/>
              <a:t>by double-clicking on the values of the flag bits. </a:t>
            </a:r>
            <a:endParaRPr lang="en-US" sz="9600" dirty="0" smtClean="0"/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x64dbg Debugger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Stack Window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i="1" dirty="0"/>
              <a:t>stack view </a:t>
            </a:r>
            <a:r>
              <a:rPr lang="en-US" dirty="0"/>
              <a:t>displays the data contents of the process's </a:t>
            </a:r>
            <a:r>
              <a:rPr lang="en-US" dirty="0" smtClean="0"/>
              <a:t>runtime stack</a:t>
            </a:r>
          </a:p>
          <a:p>
            <a:r>
              <a:rPr lang="en-US" b="1" dirty="0"/>
              <a:t>Dump Window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displays the standard hex dump of </a:t>
            </a:r>
            <a:r>
              <a:rPr lang="en-US" dirty="0" smtClean="0"/>
              <a:t>the system </a:t>
            </a:r>
            <a:r>
              <a:rPr lang="en-US" dirty="0"/>
              <a:t>memory.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x64dbg Debugger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Memory Map Window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provides </a:t>
            </a:r>
            <a:r>
              <a:rPr lang="en-US" dirty="0"/>
              <a:t>the layout of the </a:t>
            </a:r>
            <a:r>
              <a:rPr lang="en-US" dirty="0" smtClean="0"/>
              <a:t>process memory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great way to see where the </a:t>
            </a:r>
            <a:r>
              <a:rPr lang="en-US" dirty="0" err="1"/>
              <a:t>executables</a:t>
            </a:r>
            <a:r>
              <a:rPr lang="en-US" dirty="0"/>
              <a:t> and their sections </a:t>
            </a:r>
            <a:r>
              <a:rPr lang="en-US" dirty="0" smtClean="0"/>
              <a:t>are loaded </a:t>
            </a:r>
            <a:r>
              <a:rPr lang="en-US" dirty="0"/>
              <a:t>in the memory. </a:t>
            </a:r>
            <a:endParaRPr lang="en-US" dirty="0" smtClean="0"/>
          </a:p>
          <a:p>
            <a:pPr lvl="1"/>
            <a:r>
              <a:rPr lang="en-US" dirty="0" smtClean="0"/>
              <a:t>also </a:t>
            </a:r>
            <a:r>
              <a:rPr lang="en-US" dirty="0"/>
              <a:t>contains information about the </a:t>
            </a:r>
            <a:r>
              <a:rPr lang="en-US" dirty="0" smtClean="0"/>
              <a:t>process DLLs </a:t>
            </a:r>
            <a:r>
              <a:rPr lang="en-US" dirty="0"/>
              <a:t>and their sections in the </a:t>
            </a:r>
            <a:r>
              <a:rPr lang="en-US" dirty="0" smtClean="0"/>
              <a:t>memory</a:t>
            </a:r>
          </a:p>
          <a:p>
            <a:r>
              <a:rPr lang="en-US" b="1" dirty="0"/>
              <a:t>Symbols Window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display </a:t>
            </a:r>
            <a:r>
              <a:rPr lang="en-US" i="1" dirty="0" smtClean="0"/>
              <a:t>imports </a:t>
            </a:r>
            <a:r>
              <a:rPr lang="en-US" dirty="0" smtClean="0"/>
              <a:t>and </a:t>
            </a:r>
            <a:r>
              <a:rPr lang="en-US" i="1" dirty="0" smtClean="0"/>
              <a:t>exports with their locations in system memory</a:t>
            </a:r>
          </a:p>
          <a:p>
            <a:pPr lvl="1"/>
            <a:r>
              <a:rPr lang="en-US" i="1" dirty="0" smtClean="0"/>
              <a:t>Click any module to show its symbols on the right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x64dbg Debugger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References Window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displays </a:t>
            </a:r>
            <a:r>
              <a:rPr lang="en-US" dirty="0"/>
              <a:t>the references to the API calls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populate this window, right-click anywhere in the </a:t>
            </a:r>
            <a:r>
              <a:rPr lang="en-US" i="1" dirty="0"/>
              <a:t>disassembly (CPU</a:t>
            </a:r>
            <a:r>
              <a:rPr lang="en-US" i="1" dirty="0" smtClean="0"/>
              <a:t>) </a:t>
            </a:r>
            <a:r>
              <a:rPr lang="en-US" dirty="0" smtClean="0"/>
              <a:t>window, </a:t>
            </a:r>
            <a:r>
              <a:rPr lang="en-US" dirty="0"/>
              <a:t>then select </a:t>
            </a:r>
            <a:r>
              <a:rPr lang="en-US" b="1" dirty="0"/>
              <a:t>Search for | Current Module </a:t>
            </a:r>
            <a:r>
              <a:rPr lang="en-US" b="1" dirty="0" smtClean="0"/>
              <a:t>| </a:t>
            </a:r>
            <a:r>
              <a:rPr lang="en-US" b="1" dirty="0" err="1" smtClean="0"/>
              <a:t>Intermodular</a:t>
            </a:r>
            <a:r>
              <a:rPr lang="en-US" b="1" dirty="0" smtClean="0"/>
              <a:t> calls</a:t>
            </a:r>
          </a:p>
          <a:p>
            <a:r>
              <a:rPr lang="en-US" b="1" dirty="0"/>
              <a:t>Handles Window: </a:t>
            </a:r>
            <a:endParaRPr lang="en-US" b="1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display </a:t>
            </a:r>
            <a:r>
              <a:rPr lang="en-US" dirty="0" smtClean="0"/>
              <a:t>handles, </a:t>
            </a:r>
            <a:r>
              <a:rPr lang="en-US" dirty="0"/>
              <a:t>right-click inside the handles window </a:t>
            </a:r>
            <a:r>
              <a:rPr lang="en-US" dirty="0" smtClean="0"/>
              <a:t>and </a:t>
            </a:r>
            <a:r>
              <a:rPr lang="en-US" dirty="0"/>
              <a:t>select </a:t>
            </a:r>
            <a:r>
              <a:rPr lang="en-US" b="1" dirty="0"/>
              <a:t>Refresh (or F5)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Controlling Process Execution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848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Code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malicious code is executed in a controlled </a:t>
            </a:r>
            <a:r>
              <a:rPr lang="en-US" dirty="0" smtClean="0"/>
              <a:t>manner under the supervision of a program called debugger</a:t>
            </a:r>
          </a:p>
          <a:p>
            <a:r>
              <a:rPr lang="en-US" dirty="0" smtClean="0"/>
              <a:t>Debugger gives full </a:t>
            </a:r>
            <a:r>
              <a:rPr lang="en-US" dirty="0"/>
              <a:t>control over the malware's runtime behavior and allows </a:t>
            </a:r>
            <a:r>
              <a:rPr lang="en-US" dirty="0" smtClean="0"/>
              <a:t>you to </a:t>
            </a:r>
            <a:r>
              <a:rPr lang="en-US" dirty="0"/>
              <a:t>execute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i="1" dirty="0"/>
              <a:t>single instruction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i="1" dirty="0" smtClean="0"/>
              <a:t>multiple </a:t>
            </a:r>
            <a:r>
              <a:rPr lang="en-US" i="1" dirty="0"/>
              <a:t>instructions</a:t>
            </a:r>
            <a:r>
              <a:rPr lang="en-US" dirty="0"/>
              <a:t>, or </a:t>
            </a:r>
            <a:endParaRPr lang="en-US" dirty="0" smtClean="0"/>
          </a:p>
          <a:p>
            <a:pPr lvl="1"/>
            <a:r>
              <a:rPr lang="en-US" i="1" dirty="0" smtClean="0"/>
              <a:t>select </a:t>
            </a:r>
            <a:r>
              <a:rPr lang="en-US" i="1" dirty="0"/>
              <a:t>functions</a:t>
            </a:r>
            <a:endParaRPr lang="en-US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633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Setting a Breakpoint in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Software breakpoint: </a:t>
            </a:r>
            <a:r>
              <a:rPr lang="en-US" i="1" dirty="0" smtClean="0"/>
              <a:t>F2 </a:t>
            </a:r>
            <a:r>
              <a:rPr lang="en-US" dirty="0"/>
              <a:t>key (or right-clicking and selecting </a:t>
            </a:r>
            <a:r>
              <a:rPr lang="en-US" b="1" dirty="0"/>
              <a:t>Breakpoint </a:t>
            </a:r>
            <a:r>
              <a:rPr lang="en-US" b="1" dirty="0" smtClean="0"/>
              <a:t>| Toggle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Hardware breakpoint</a:t>
            </a:r>
            <a:r>
              <a:rPr lang="en-US" smtClean="0"/>
              <a:t>: right-click </a:t>
            </a:r>
            <a:r>
              <a:rPr lang="en-US" b="1" smtClean="0"/>
              <a:t>Breakpoint </a:t>
            </a:r>
            <a:r>
              <a:rPr lang="en-US" b="1" dirty="0"/>
              <a:t>| Set Hardware on Execution</a:t>
            </a:r>
            <a:r>
              <a:rPr lang="en-US" dirty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Sample Program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5638800" cy="485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1905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Build in MS Visual Studio using </a:t>
            </a:r>
            <a:r>
              <a:rPr lang="en-US" b="1" dirty="0" smtClean="0">
                <a:solidFill>
                  <a:srgbClr val="FF0000"/>
                </a:solidFill>
              </a:rPr>
              <a:t>Debug Configuration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Launch previous built program using x32dbg</a:t>
            </a: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2988"/>
            <a:ext cx="4648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2716746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-Debug file included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-easy to locate sum function– just double click sum symbol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Sum function (easily located)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3" y="1720400"/>
            <a:ext cx="82962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4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Launch previous built program using x32dbg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48400" y="2743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Debug file removed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19618"/>
            <a:ext cx="46196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2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Now how to locate sum function?</a:t>
            </a:r>
          </a:p>
          <a:p>
            <a:pPr lvl="1"/>
            <a:r>
              <a:rPr lang="en-US" sz="2400" dirty="0" smtClean="0"/>
              <a:t>1. References | Functions: generate function references by clicking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04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3820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083565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Now search for sum function. Is it sum function?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2. locate the sum function using IDA Pro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953000" cy="510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4953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step: Find VA of sum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2667000" y="5276166"/>
            <a:ext cx="4191000" cy="12770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2. locate the sum function using IDA </a:t>
            </a:r>
            <a:r>
              <a:rPr lang="en-US" dirty="0" smtClean="0"/>
              <a:t>Pro</a:t>
            </a:r>
            <a:endParaRPr lang="en-US" sz="2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791176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2209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step: Find segment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2286000" y="2532966"/>
            <a:ext cx="4191000" cy="12770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09800" y="5181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0041 2A10</a:t>
            </a:r>
          </a:p>
          <a:p>
            <a:r>
              <a:rPr lang="en-US" dirty="0" smtClean="0"/>
              <a:t>0041 1000</a:t>
            </a:r>
          </a:p>
          <a:p>
            <a:r>
              <a:rPr lang="en-US" dirty="0" smtClean="0"/>
              <a:t>0000 1A10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0" y="5791200"/>
            <a:ext cx="1143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9000" y="5643265"/>
            <a:ext cx="15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0" y="6070811"/>
            <a:ext cx="1143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6800" y="5320099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b="1" baseline="30000" dirty="0" smtClean="0">
                <a:solidFill>
                  <a:srgbClr val="FF0000"/>
                </a:solidFill>
              </a:rPr>
              <a:t>rd</a:t>
            </a:r>
            <a:r>
              <a:rPr lang="en-US" b="1" dirty="0" smtClean="0">
                <a:solidFill>
                  <a:srgbClr val="FF0000"/>
                </a:solidFill>
              </a:rPr>
              <a:t> step: file offset from segment beginning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3581400" y="5781764"/>
            <a:ext cx="1295400" cy="1846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2. locate the sum function using IDA Pro</a:t>
            </a:r>
          </a:p>
          <a:p>
            <a:r>
              <a:rPr lang="en-US" sz="2800" dirty="0" smtClean="0"/>
              <a:t>0028 1000 + 0000 1A10 =  0028 2A10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429000"/>
            <a:ext cx="759440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54864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step: Add text section base address and difference (3</a:t>
            </a:r>
            <a:r>
              <a:rPr lang="en-US" b="1" baseline="30000" dirty="0" smtClean="0">
                <a:solidFill>
                  <a:srgbClr val="FF0000"/>
                </a:solidFill>
              </a:rPr>
              <a:t>rd</a:t>
            </a:r>
            <a:r>
              <a:rPr lang="en-US" b="1" dirty="0" smtClean="0">
                <a:solidFill>
                  <a:srgbClr val="FF0000"/>
                </a:solidFill>
              </a:rPr>
              <a:t> step)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Code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When you are debugging </a:t>
            </a:r>
            <a:r>
              <a:rPr lang="en-US" dirty="0" smtClean="0"/>
              <a:t>a malware</a:t>
            </a:r>
            <a:r>
              <a:rPr lang="en-US" dirty="0"/>
              <a:t>, proper care needs to be taken, as you will be running the malicious code on </a:t>
            </a:r>
            <a:r>
              <a:rPr lang="en-US" dirty="0" smtClean="0"/>
              <a:t>a system.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55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Sum function </a:t>
            </a:r>
            <a:r>
              <a:rPr lang="en-US" dirty="0"/>
              <a:t>at 0028 2A10</a:t>
            </a:r>
            <a:endParaRPr lang="en-US" sz="2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077200" cy="336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4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Place a breakpoint at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instruction of sum</a:t>
            </a:r>
          </a:p>
          <a:p>
            <a:r>
              <a:rPr lang="en-US" dirty="0" smtClean="0"/>
              <a:t>Run until this breakpoint</a:t>
            </a:r>
            <a:endParaRPr lang="en-US" sz="28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276600"/>
            <a:ext cx="798205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4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Call stack</a:t>
            </a:r>
          </a:p>
          <a:p>
            <a:pPr lvl="1"/>
            <a:r>
              <a:rPr lang="en-US" sz="2000" dirty="0"/>
              <a:t>displays the call stack of the current </a:t>
            </a:r>
            <a:r>
              <a:rPr lang="en-US" sz="2000" dirty="0" smtClean="0"/>
              <a:t>thread</a:t>
            </a:r>
          </a:p>
          <a:p>
            <a:pPr lvl="1"/>
            <a:r>
              <a:rPr lang="en-US" dirty="0" smtClean="0"/>
              <a:t>Address: base </a:t>
            </a:r>
            <a:r>
              <a:rPr lang="en-US" dirty="0"/>
              <a:t>address of the stack </a:t>
            </a:r>
            <a:r>
              <a:rPr lang="en-US" dirty="0" smtClean="0"/>
              <a:t>frame where return address (To address) is stored</a:t>
            </a:r>
            <a:endParaRPr lang="en-US" dirty="0"/>
          </a:p>
          <a:p>
            <a:pPr lvl="1"/>
            <a:r>
              <a:rPr lang="en-US" dirty="0" smtClean="0"/>
              <a:t>To: address of next inst. </a:t>
            </a:r>
            <a:r>
              <a:rPr lang="en-US" dirty="0"/>
              <a:t>a</a:t>
            </a:r>
            <a:r>
              <a:rPr lang="en-US" dirty="0" smtClean="0"/>
              <a:t>fter function call in the caller</a:t>
            </a:r>
            <a:endParaRPr lang="en-US" dirty="0"/>
          </a:p>
          <a:p>
            <a:pPr lvl="1"/>
            <a:r>
              <a:rPr lang="en-US" dirty="0" smtClean="0"/>
              <a:t>From: address in the function </a:t>
            </a:r>
            <a:r>
              <a:rPr lang="en-US" dirty="0"/>
              <a:t>that is going to return.</a:t>
            </a:r>
          </a:p>
          <a:p>
            <a:pPr lvl="1"/>
            <a:r>
              <a:rPr lang="en-US" dirty="0" smtClean="0"/>
              <a:t>Size: arguments size+ return address size + local variables size.</a:t>
            </a:r>
            <a:endParaRPr lang="en-US" dirty="0"/>
          </a:p>
          <a:p>
            <a:pPr lvl="1"/>
            <a:r>
              <a:rPr lang="en-US" dirty="0" smtClean="0"/>
              <a:t>Comment: a </a:t>
            </a:r>
            <a:r>
              <a:rPr lang="en-US" dirty="0"/>
              <a:t>brief description of the call stack frame.</a:t>
            </a:r>
          </a:p>
          <a:p>
            <a:pPr lvl="1"/>
            <a:r>
              <a:rPr lang="en-US" dirty="0" smtClean="0"/>
              <a:t>Party: function belongs to user or OS</a:t>
            </a:r>
            <a:endParaRPr lang="en-US" sz="56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404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Call stack after breakpoint at the first instruction of sum function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762250"/>
            <a:ext cx="8357779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4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Instruction </a:t>
            </a:r>
            <a:r>
              <a:rPr lang="en-US" b="1" dirty="0" smtClean="0"/>
              <a:t>Tracing of sum function: two steps</a:t>
            </a:r>
          </a:p>
          <a:p>
            <a:endParaRPr lang="en-US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51297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2133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Sum function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8361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1: Breakpoint @ 1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b="1" dirty="0" smtClean="0">
                <a:solidFill>
                  <a:srgbClr val="FF0000"/>
                </a:solidFill>
              </a:rPr>
              <a:t> inst.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200" y="2133600"/>
            <a:ext cx="1295400" cy="550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8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Instruction Tracing of sum function</a:t>
            </a:r>
          </a:p>
          <a:p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14600" y="492552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Sum function calling @ address 005D 14F5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5860" y="1777468"/>
            <a:ext cx="4859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2. Determine RA. Specify this address in Break Condition of Trace into/ over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590800"/>
            <a:ext cx="69789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1388660" y="2212622"/>
            <a:ext cx="457200" cy="10639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8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Instruction Tracing of sum function</a:t>
            </a:r>
          </a:p>
          <a:p>
            <a:endParaRPr lang="en-US" sz="2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905000"/>
            <a:ext cx="696215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Function tracing</a:t>
            </a:r>
          </a:p>
          <a:p>
            <a:r>
              <a:rPr lang="en-US" sz="2800" dirty="0" smtClean="0"/>
              <a:t>All functions called after main() function</a:t>
            </a:r>
          </a:p>
          <a:p>
            <a:pPr lvl="1"/>
            <a:r>
              <a:rPr lang="en-US" dirty="0" smtClean="0"/>
              <a:t>1. Find the address of the main() and put breakpoint there</a:t>
            </a:r>
            <a:endParaRPr lang="en-US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50107"/>
            <a:ext cx="6553200" cy="377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dirty="0" smtClean="0"/>
              <a:t>tracing</a:t>
            </a:r>
          </a:p>
          <a:p>
            <a:pPr lvl="1"/>
            <a:r>
              <a:rPr lang="en-US" dirty="0" smtClean="0"/>
              <a:t>2. Find Return Address: </a:t>
            </a:r>
            <a:r>
              <a:rPr lang="en-US" sz="2400" dirty="0" smtClean="0"/>
              <a:t>Once breakpoint is placed at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instruction of main() restart </a:t>
            </a:r>
            <a:r>
              <a:rPr lang="en-US" sz="2400" dirty="0" err="1" smtClean="0"/>
              <a:t>dubugee</a:t>
            </a:r>
            <a:r>
              <a:rPr lang="en-US" sz="2400" dirty="0" smtClean="0"/>
              <a:t> using Debug | restart. Run until </a:t>
            </a:r>
            <a:r>
              <a:rPr lang="en-US" sz="2400" dirty="0" err="1" smtClean="0"/>
              <a:t>debugee</a:t>
            </a:r>
            <a:r>
              <a:rPr lang="en-US" sz="2400" dirty="0" smtClean="0"/>
              <a:t> stops at main’s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instruction. </a:t>
            </a:r>
            <a:r>
              <a:rPr lang="en-US" dirty="0" smtClean="0"/>
              <a:t>Check call stack. main will return at To address once finished execution.</a:t>
            </a:r>
            <a:endParaRPr 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4191000"/>
            <a:ext cx="789459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Specify this address in Break Condition of Trace into/ over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667000" y="4800600"/>
            <a:ext cx="5334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8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Function tracing</a:t>
            </a:r>
          </a:p>
          <a:p>
            <a:pPr lvl="1"/>
            <a:r>
              <a:rPr lang="en-US" sz="2400" dirty="0" smtClean="0"/>
              <a:t>Only log function calls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199"/>
            <a:ext cx="5943600" cy="316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95600" y="2057400"/>
            <a:ext cx="5334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8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a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two ways </a:t>
            </a:r>
            <a:r>
              <a:rPr lang="en-US" dirty="0" smtClean="0"/>
              <a:t>to debug </a:t>
            </a:r>
            <a:r>
              <a:rPr lang="en-US" dirty="0"/>
              <a:t>a program: </a:t>
            </a:r>
            <a:endParaRPr lang="en-US" dirty="0" smtClean="0"/>
          </a:p>
          <a:p>
            <a:pPr lvl="1"/>
            <a:r>
              <a:rPr lang="en-US" i="1" dirty="0" smtClean="0"/>
              <a:t>attach </a:t>
            </a:r>
            <a:r>
              <a:rPr lang="en-US" i="1" dirty="0"/>
              <a:t>the debugger to a running </a:t>
            </a:r>
            <a:r>
              <a:rPr lang="en-US" i="1" dirty="0" smtClean="0"/>
              <a:t>process</a:t>
            </a:r>
          </a:p>
          <a:p>
            <a:pPr lvl="1"/>
            <a:r>
              <a:rPr lang="en-US" i="1" dirty="0" smtClean="0"/>
              <a:t>launch </a:t>
            </a:r>
            <a:r>
              <a:rPr lang="en-US" i="1" dirty="0"/>
              <a:t>a new </a:t>
            </a:r>
            <a:r>
              <a:rPr lang="en-US" i="1" dirty="0" smtClean="0"/>
              <a:t>process</a:t>
            </a:r>
          </a:p>
          <a:p>
            <a:r>
              <a:rPr lang="en-US" sz="2800" i="1" dirty="0" smtClean="0"/>
              <a:t>1. Attach the debugger to a running process: </a:t>
            </a:r>
            <a:endParaRPr lang="en-US" dirty="0" smtClean="0"/>
          </a:p>
          <a:p>
            <a:pPr lvl="1"/>
            <a:r>
              <a:rPr lang="en-US" dirty="0" smtClean="0"/>
              <a:t>No opportunity to monitor/ control startup </a:t>
            </a:r>
            <a:r>
              <a:rPr lang="en-US" dirty="0"/>
              <a:t>and initialization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debugger suspends the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inspect </a:t>
            </a:r>
            <a:r>
              <a:rPr lang="en-US" dirty="0"/>
              <a:t>the process's resources or set a breakpoint before resuming the process.</a:t>
            </a:r>
            <a:endParaRPr lang="en-US" sz="6200" dirty="0" smtClean="0"/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into/ </a:t>
            </a:r>
            <a:r>
              <a:rPr lang="en-US" dirty="0" smtClean="0"/>
              <a:t>Over log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dirty="0"/>
          </a:p>
          <a:p>
            <a:endParaRPr lang="en-US" sz="2800" dirty="0" smtClean="0"/>
          </a:p>
          <a:p>
            <a:endParaRPr lang="en-US" dirty="0"/>
          </a:p>
          <a:p>
            <a:r>
              <a:rPr lang="en-US" sz="2800" dirty="0" smtClean="0"/>
              <a:t>Program-visible state of current instruction appears with next instruction in the trace file. E.g. check sub </a:t>
            </a:r>
            <a:r>
              <a:rPr lang="en-US" sz="2800" dirty="0" err="1" smtClean="0"/>
              <a:t>esp</a:t>
            </a:r>
            <a:r>
              <a:rPr lang="en-US" sz="2800" dirty="0" smtClean="0"/>
              <a:t>, 0xD8 @ address: ox005D14D3.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3251"/>
            <a:ext cx="837999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7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X64dbg: String </a:t>
            </a:r>
            <a:r>
              <a:rPr lang="en-US" i="0" dirty="0"/>
              <a:t>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Printing </a:t>
            </a:r>
            <a:r>
              <a:rPr lang="en-US" sz="2800" dirty="0" err="1" smtClean="0"/>
              <a:t>inst</a:t>
            </a:r>
            <a:r>
              <a:rPr lang="en-US" sz="2800" dirty="0" smtClean="0"/>
              <a:t> address, </a:t>
            </a:r>
            <a:r>
              <a:rPr lang="en-US" sz="2800" dirty="0" err="1" smtClean="0"/>
              <a:t>instr</a:t>
            </a:r>
            <a:r>
              <a:rPr lang="en-US" sz="2800" dirty="0" smtClean="0"/>
              <a:t> text, GPRs</a:t>
            </a:r>
          </a:p>
          <a:p>
            <a:pPr lvl="1"/>
            <a:r>
              <a:rPr lang="en-US" dirty="0"/>
              <a:t>0x {</a:t>
            </a:r>
            <a:r>
              <a:rPr lang="en-US" dirty="0" err="1"/>
              <a:t>p:eip</a:t>
            </a:r>
            <a:r>
              <a:rPr lang="en-US" dirty="0"/>
              <a:t>} {</a:t>
            </a:r>
            <a:r>
              <a:rPr lang="en-US" dirty="0" err="1"/>
              <a:t>i:eip</a:t>
            </a:r>
            <a:r>
              <a:rPr lang="en-US" dirty="0"/>
              <a:t>} </a:t>
            </a:r>
            <a:r>
              <a:rPr lang="en-US" dirty="0" err="1"/>
              <a:t>eax</a:t>
            </a:r>
            <a:r>
              <a:rPr lang="en-US" dirty="0"/>
              <a:t>: {</a:t>
            </a:r>
            <a:r>
              <a:rPr lang="en-US" dirty="0" err="1"/>
              <a:t>x:eax</a:t>
            </a:r>
            <a:r>
              <a:rPr lang="en-US" dirty="0"/>
              <a:t>} </a:t>
            </a:r>
            <a:r>
              <a:rPr lang="en-US" dirty="0" err="1"/>
              <a:t>ebx</a:t>
            </a:r>
            <a:r>
              <a:rPr lang="en-US" dirty="0"/>
              <a:t>: {</a:t>
            </a:r>
            <a:r>
              <a:rPr lang="en-US" dirty="0" err="1"/>
              <a:t>x:ebx</a:t>
            </a:r>
            <a:r>
              <a:rPr lang="en-US" dirty="0"/>
              <a:t>} </a:t>
            </a:r>
            <a:r>
              <a:rPr lang="en-US" dirty="0" err="1"/>
              <a:t>ecx</a:t>
            </a:r>
            <a:r>
              <a:rPr lang="en-US" dirty="0"/>
              <a:t>: {</a:t>
            </a:r>
            <a:r>
              <a:rPr lang="en-US" dirty="0" err="1"/>
              <a:t>x:ecx</a:t>
            </a:r>
            <a:r>
              <a:rPr lang="en-US" dirty="0"/>
              <a:t>} </a:t>
            </a:r>
            <a:r>
              <a:rPr lang="en-US" dirty="0" err="1"/>
              <a:t>edx</a:t>
            </a:r>
            <a:r>
              <a:rPr lang="en-US" dirty="0"/>
              <a:t>: {</a:t>
            </a:r>
            <a:r>
              <a:rPr lang="en-US" dirty="0" err="1"/>
              <a:t>x:edx</a:t>
            </a:r>
            <a:r>
              <a:rPr lang="en-US" dirty="0"/>
              <a:t>} </a:t>
            </a:r>
            <a:r>
              <a:rPr lang="en-US" dirty="0" err="1"/>
              <a:t>eBP</a:t>
            </a:r>
            <a:r>
              <a:rPr lang="en-US" dirty="0"/>
              <a:t>: {</a:t>
            </a:r>
            <a:r>
              <a:rPr lang="en-US" dirty="0" err="1"/>
              <a:t>x:eBP</a:t>
            </a:r>
            <a:r>
              <a:rPr lang="en-US" dirty="0"/>
              <a:t>} </a:t>
            </a:r>
            <a:r>
              <a:rPr lang="en-US" dirty="0" err="1"/>
              <a:t>esp</a:t>
            </a:r>
            <a:r>
              <a:rPr lang="en-US" dirty="0"/>
              <a:t>: {</a:t>
            </a:r>
            <a:r>
              <a:rPr lang="en-US" dirty="0" err="1"/>
              <a:t>x:esp</a:t>
            </a:r>
            <a:r>
              <a:rPr lang="en-US" dirty="0"/>
              <a:t>} </a:t>
            </a:r>
            <a:r>
              <a:rPr lang="en-US" dirty="0" err="1"/>
              <a:t>esi</a:t>
            </a:r>
            <a:r>
              <a:rPr lang="en-US" dirty="0"/>
              <a:t>: {</a:t>
            </a:r>
            <a:r>
              <a:rPr lang="en-US" dirty="0" err="1"/>
              <a:t>x:esi</a:t>
            </a:r>
            <a:r>
              <a:rPr lang="en-US" dirty="0"/>
              <a:t>} </a:t>
            </a:r>
            <a:r>
              <a:rPr lang="en-US" dirty="0" err="1"/>
              <a:t>edi</a:t>
            </a:r>
            <a:r>
              <a:rPr lang="en-US" dirty="0"/>
              <a:t>: {</a:t>
            </a:r>
            <a:r>
              <a:rPr lang="en-US" dirty="0" err="1"/>
              <a:t>x:edi</a:t>
            </a:r>
            <a:r>
              <a:rPr lang="en-US" dirty="0"/>
              <a:t>}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23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842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Memory breakpoint</a:t>
            </a:r>
          </a:p>
          <a:p>
            <a:pPr lvl="1"/>
            <a:r>
              <a:rPr lang="en-US" sz="2400" dirty="0" smtClean="0"/>
              <a:t>First find address of memory</a:t>
            </a:r>
          </a:p>
          <a:p>
            <a:pPr lvl="1"/>
            <a:r>
              <a:rPr lang="en-US" dirty="0" smtClean="0"/>
              <a:t>Then locate that address in memory dump</a:t>
            </a:r>
          </a:p>
          <a:p>
            <a:pPr lvl="1"/>
            <a:r>
              <a:rPr lang="en-US" sz="2400" dirty="0" smtClean="0"/>
              <a:t>In the memory dump right click to address where you want to put memory breakpoint and choose breakpoint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Limitation: Xdbg62 currently (version Nov 05 2020) only supports memory breakpoint at page level so use hardware breakpoint instead</a:t>
            </a:r>
            <a:r>
              <a:rPr lang="en-US" dirty="0" smtClean="0"/>
              <a:t>		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258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Memory access </a:t>
            </a:r>
            <a:r>
              <a:rPr lang="en-US" dirty="0"/>
              <a:t>breakpoint at </a:t>
            </a:r>
            <a:r>
              <a:rPr lang="en-US" dirty="0" err="1" smtClean="0"/>
              <a:t>global_array</a:t>
            </a:r>
            <a:r>
              <a:rPr lang="en-US" dirty="0" smtClean="0"/>
              <a:t>[9]</a:t>
            </a:r>
          </a:p>
          <a:p>
            <a:pPr lvl="1"/>
            <a:r>
              <a:rPr lang="en-US" dirty="0" smtClean="0"/>
              <a:t>Use hardware breakpoint as we are interested only in </a:t>
            </a:r>
            <a:r>
              <a:rPr lang="en-US" dirty="0" err="1" smtClean="0"/>
              <a:t>global_array</a:t>
            </a:r>
            <a:r>
              <a:rPr lang="en-US" dirty="0" smtClean="0"/>
              <a:t>[9</a:t>
            </a:r>
            <a:r>
              <a:rPr lang="en-US" dirty="0"/>
              <a:t>]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6722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Debugging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Memory access breakpoint at </a:t>
            </a:r>
            <a:r>
              <a:rPr lang="en-US" dirty="0" err="1"/>
              <a:t>global_array</a:t>
            </a:r>
            <a:r>
              <a:rPr lang="en-US" dirty="0"/>
              <a:t>[9]</a:t>
            </a:r>
          </a:p>
          <a:p>
            <a:pPr lvl="1"/>
            <a:r>
              <a:rPr lang="en-US" sz="2400" dirty="0" smtClean="0"/>
              <a:t>Which function’s instruction is accessing </a:t>
            </a:r>
            <a:r>
              <a:rPr lang="en-US" dirty="0" err="1"/>
              <a:t>global_array</a:t>
            </a:r>
            <a:r>
              <a:rPr lang="en-US" dirty="0"/>
              <a:t>[9</a:t>
            </a:r>
            <a:r>
              <a:rPr lang="en-US" dirty="0" smtClean="0"/>
              <a:t>]?</a:t>
            </a:r>
            <a:endParaRPr lang="en-US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47121"/>
            <a:ext cx="833210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Debugging a Malicious DLL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Launch </a:t>
            </a:r>
            <a:r>
              <a:rPr lang="en-US" i="1" dirty="0"/>
              <a:t>x64dbg </a:t>
            </a:r>
            <a:r>
              <a:rPr lang="en-US" dirty="0"/>
              <a:t>(preferably with administrator privileges) and load </a:t>
            </a:r>
            <a:r>
              <a:rPr lang="en-US" dirty="0" smtClean="0"/>
              <a:t>the DLL </a:t>
            </a:r>
            <a:r>
              <a:rPr lang="en-US" dirty="0"/>
              <a:t>(via </a:t>
            </a:r>
            <a:r>
              <a:rPr lang="en-US" b="1" dirty="0"/>
              <a:t>File | Open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i="1" dirty="0" smtClean="0"/>
              <a:t>x64dbg </a:t>
            </a:r>
            <a:r>
              <a:rPr lang="en-US" dirty="0"/>
              <a:t>drops an </a:t>
            </a:r>
            <a:r>
              <a:rPr lang="en-US" dirty="0" smtClean="0"/>
              <a:t>executable (</a:t>
            </a:r>
            <a:r>
              <a:rPr lang="en-US" dirty="0"/>
              <a:t>named DLLLoader32_xxxx.exe, where </a:t>
            </a:r>
            <a:r>
              <a:rPr lang="en-US" dirty="0" err="1"/>
              <a:t>xxxx</a:t>
            </a:r>
            <a:r>
              <a:rPr lang="en-US" dirty="0"/>
              <a:t> are random hexadecimal characters) </a:t>
            </a:r>
            <a:r>
              <a:rPr lang="en-US" dirty="0" smtClean="0"/>
              <a:t>into the </a:t>
            </a:r>
            <a:r>
              <a:rPr lang="en-US" dirty="0"/>
              <a:t>same directory where your DLL is located; </a:t>
            </a:r>
            <a:endParaRPr lang="en-US" dirty="0" smtClean="0"/>
          </a:p>
          <a:p>
            <a:r>
              <a:rPr lang="en-US" dirty="0"/>
              <a:t>DLLLoader32_xxxx.exe </a:t>
            </a:r>
            <a:r>
              <a:rPr lang="en-US" dirty="0" smtClean="0"/>
              <a:t>acts </a:t>
            </a:r>
            <a:r>
              <a:rPr lang="en-US" dirty="0"/>
              <a:t>as a generic host process</a:t>
            </a:r>
            <a:r>
              <a:rPr lang="en-US" dirty="0" smtClean="0"/>
              <a:t>, which </a:t>
            </a:r>
            <a:r>
              <a:rPr lang="en-US" dirty="0"/>
              <a:t>will be used to execute your DLL (in the same manner as rundll32.exe).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Debugging a Malicious DLL Using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07813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Using rundll32.exe to Debug the DLL in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load rundll32.exe from the system32 directory (via </a:t>
            </a:r>
            <a:r>
              <a:rPr lang="en-US" b="1" dirty="0"/>
              <a:t>File | Open</a:t>
            </a:r>
            <a:r>
              <a:rPr lang="en-US" dirty="0"/>
              <a:t>) into the </a:t>
            </a:r>
            <a:r>
              <a:rPr lang="en-US" dirty="0" smtClean="0"/>
              <a:t>debugger</a:t>
            </a:r>
          </a:p>
          <a:p>
            <a:r>
              <a:rPr lang="en-US" sz="2800" dirty="0" smtClean="0"/>
              <a:t>File | change command line</a:t>
            </a:r>
          </a:p>
          <a:p>
            <a:endParaRPr lang="en-US" dirty="0"/>
          </a:p>
          <a:p>
            <a:endParaRPr lang="en-US" sz="2800" dirty="0" smtClean="0"/>
          </a:p>
          <a:p>
            <a:endParaRPr lang="en-US" dirty="0"/>
          </a:p>
          <a:p>
            <a:r>
              <a:rPr lang="en-US" b="1" dirty="0" smtClean="0"/>
              <a:t>Breakpoints </a:t>
            </a:r>
            <a:r>
              <a:rPr lang="en-US" dirty="0" smtClean="0"/>
              <a:t>tab | right-click </a:t>
            </a:r>
            <a:r>
              <a:rPr lang="en-US" dirty="0"/>
              <a:t>inside the </a:t>
            </a:r>
            <a:r>
              <a:rPr lang="en-US" b="1" dirty="0"/>
              <a:t>Breakpoints </a:t>
            </a:r>
            <a:r>
              <a:rPr lang="en-US" dirty="0" smtClean="0"/>
              <a:t>window | A</a:t>
            </a:r>
            <a:r>
              <a:rPr lang="en-US" b="1" dirty="0" smtClean="0"/>
              <a:t>dd </a:t>
            </a:r>
            <a:r>
              <a:rPr lang="en-US" b="1" dirty="0"/>
              <a:t>DLL breakpoint </a:t>
            </a:r>
            <a:endParaRPr lang="en-US" b="1" dirty="0" smtClean="0"/>
          </a:p>
          <a:p>
            <a:pPr lvl="1"/>
            <a:r>
              <a:rPr lang="en-US" dirty="0" smtClean="0"/>
              <a:t>enter DLL module </a:t>
            </a:r>
            <a:r>
              <a:rPr lang="en-US" dirty="0"/>
              <a:t>name.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will tell the debugger to break when the DLL </a:t>
            </a:r>
            <a:r>
              <a:rPr lang="en-US" dirty="0" smtClean="0"/>
              <a:t>is </a:t>
            </a:r>
            <a:r>
              <a:rPr lang="en-US" dirty="0"/>
              <a:t>loaded</a:t>
            </a:r>
            <a:endParaRPr lang="en-US" dirty="0" smtClean="0"/>
          </a:p>
          <a:p>
            <a:r>
              <a:rPr lang="en-US" sz="2800" dirty="0" err="1" smtClean="0"/>
              <a:t>Debug|Restart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791200" cy="139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Using rundll32.exe to Debug the DLL in x64dbg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Debug | Restart</a:t>
            </a:r>
          </a:p>
          <a:p>
            <a:r>
              <a:rPr lang="en-US" smtClean="0"/>
              <a:t>click </a:t>
            </a:r>
            <a:r>
              <a:rPr lang="en-US" b="1" dirty="0"/>
              <a:t>Run </a:t>
            </a:r>
            <a:r>
              <a:rPr lang="en-US" dirty="0"/>
              <a:t>(</a:t>
            </a:r>
            <a:r>
              <a:rPr lang="en-US" i="1" dirty="0"/>
              <a:t>F9) </a:t>
            </a:r>
            <a:r>
              <a:rPr lang="en-US" dirty="0"/>
              <a:t>multiple times, </a:t>
            </a:r>
            <a:r>
              <a:rPr lang="en-US"/>
              <a:t>till </a:t>
            </a:r>
            <a:r>
              <a:rPr lang="en-US" smtClean="0"/>
              <a:t>you reach </a:t>
            </a:r>
            <a:r>
              <a:rPr lang="en-US" dirty="0"/>
              <a:t>the DLL </a:t>
            </a:r>
            <a:r>
              <a:rPr lang="en-US"/>
              <a:t>entry </a:t>
            </a:r>
            <a:r>
              <a:rPr lang="en-US" smtClean="0"/>
              <a:t>point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125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a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1" dirty="0" smtClean="0"/>
              <a:t>2. launch </a:t>
            </a:r>
            <a:r>
              <a:rPr lang="en-US" i="1" dirty="0"/>
              <a:t>a new </a:t>
            </a:r>
            <a:r>
              <a:rPr lang="en-US" i="1" dirty="0" smtClean="0"/>
              <a:t>process under a debugger</a:t>
            </a:r>
            <a:endParaRPr lang="en-US" dirty="0"/>
          </a:p>
          <a:p>
            <a:pPr lvl="1"/>
            <a:r>
              <a:rPr lang="en-US" dirty="0"/>
              <a:t>allows you to monitor or debug every </a:t>
            </a:r>
            <a:r>
              <a:rPr lang="en-US" dirty="0" smtClean="0"/>
              <a:t>action the </a:t>
            </a:r>
            <a:r>
              <a:rPr lang="en-US" dirty="0"/>
              <a:t>process </a:t>
            </a:r>
            <a:r>
              <a:rPr lang="en-US" dirty="0" smtClean="0"/>
              <a:t>takes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execution </a:t>
            </a:r>
            <a:r>
              <a:rPr lang="en-US" dirty="0" smtClean="0"/>
              <a:t>will pause </a:t>
            </a:r>
            <a:r>
              <a:rPr lang="en-US" dirty="0"/>
              <a:t>at the </a:t>
            </a:r>
            <a:r>
              <a:rPr lang="en-US" i="1" dirty="0"/>
              <a:t>program's entry </a:t>
            </a:r>
            <a:r>
              <a:rPr lang="en-US" i="1" dirty="0" smtClean="0"/>
              <a:t>point</a:t>
            </a:r>
            <a:r>
              <a:rPr lang="en-US" dirty="0"/>
              <a:t> </a:t>
            </a:r>
            <a:r>
              <a:rPr lang="en-US" dirty="0" smtClean="0"/>
              <a:t>(System, Entry, TLS Callbacks, etc. depending on Options-&gt;Preferences-&gt;Events settings)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Controlling Process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two important capabilities offered by a debugger are: </a:t>
            </a:r>
            <a:endParaRPr lang="en-US" dirty="0" smtClean="0"/>
          </a:p>
          <a:p>
            <a:pPr lvl="1"/>
            <a:r>
              <a:rPr lang="en-US" i="1" dirty="0" smtClean="0"/>
              <a:t>the </a:t>
            </a:r>
            <a:r>
              <a:rPr lang="en-US" i="1" dirty="0"/>
              <a:t>ability to </a:t>
            </a:r>
            <a:r>
              <a:rPr lang="en-US" i="1" dirty="0" smtClean="0"/>
              <a:t>control execution</a:t>
            </a:r>
            <a:r>
              <a:rPr lang="en-US" i="1" dirty="0"/>
              <a:t>, </a:t>
            </a:r>
            <a:r>
              <a:rPr lang="en-US" dirty="0" smtClean="0"/>
              <a:t>and</a:t>
            </a:r>
          </a:p>
          <a:p>
            <a:pPr lvl="1"/>
            <a:r>
              <a:rPr lang="en-US" i="1" dirty="0" smtClean="0"/>
              <a:t>the </a:t>
            </a:r>
            <a:r>
              <a:rPr lang="en-US" i="1" dirty="0"/>
              <a:t>ability to interrupt execution (using </a:t>
            </a:r>
            <a:r>
              <a:rPr lang="en-US" i="1" dirty="0" smtClean="0"/>
              <a:t>breakpoints)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Controlling Process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Common execution control options:</a:t>
            </a:r>
          </a:p>
          <a:p>
            <a:pPr lvl="1"/>
            <a:r>
              <a:rPr lang="en-US" b="1" dirty="0"/>
              <a:t>Continue (Run)</a:t>
            </a:r>
            <a:r>
              <a:rPr lang="en-US" dirty="0"/>
              <a:t>: This executes all of the instructions, until a breakpoint </a:t>
            </a:r>
            <a:r>
              <a:rPr lang="en-US" dirty="0" smtClean="0"/>
              <a:t>is reached </a:t>
            </a:r>
            <a:r>
              <a:rPr lang="en-US" dirty="0"/>
              <a:t>or an exception occurs.</a:t>
            </a:r>
          </a:p>
          <a:p>
            <a:pPr lvl="1"/>
            <a:r>
              <a:rPr lang="en-US" b="1" dirty="0"/>
              <a:t>Step into and Step over</a:t>
            </a:r>
            <a:r>
              <a:rPr lang="en-US" dirty="0"/>
              <a:t>: </a:t>
            </a:r>
            <a:r>
              <a:rPr lang="en-US" dirty="0" smtClean="0"/>
              <a:t>you </a:t>
            </a:r>
            <a:r>
              <a:rPr lang="en-US" dirty="0"/>
              <a:t>can execute a </a:t>
            </a:r>
            <a:r>
              <a:rPr lang="en-US" dirty="0" smtClean="0"/>
              <a:t>single instruction. </a:t>
            </a:r>
          </a:p>
          <a:p>
            <a:pPr lvl="1"/>
            <a:r>
              <a:rPr lang="en-US" b="1" dirty="0" smtClean="0"/>
              <a:t>Execute </a:t>
            </a:r>
            <a:r>
              <a:rPr lang="en-US" b="1" dirty="0"/>
              <a:t>till Return (Run until return</a:t>
            </a:r>
            <a:r>
              <a:rPr lang="en-US" b="1" dirty="0" smtClean="0"/>
              <a:t>)</a:t>
            </a:r>
            <a:r>
              <a:rPr lang="en-US" dirty="0" smtClean="0"/>
              <a:t>: Using </a:t>
            </a:r>
            <a:r>
              <a:rPr lang="en-US" dirty="0"/>
              <a:t>this option inside a function will take </a:t>
            </a:r>
            <a:r>
              <a:rPr lang="en-US" dirty="0" smtClean="0"/>
              <a:t>you to </a:t>
            </a:r>
            <a:r>
              <a:rPr lang="en-US" dirty="0"/>
              <a:t>the end of the function (ret or </a:t>
            </a:r>
            <a:r>
              <a:rPr lang="en-US" dirty="0" err="1" smtClean="0"/>
              <a:t>retn</a:t>
            </a:r>
            <a:r>
              <a:rPr lang="en-US" dirty="0" smtClean="0"/>
              <a:t>)</a:t>
            </a:r>
          </a:p>
          <a:p>
            <a:pPr lvl="1"/>
            <a:r>
              <a:rPr lang="en-US" b="1" dirty="0"/>
              <a:t>Run to cursor (Run until selection)</a:t>
            </a:r>
            <a:r>
              <a:rPr lang="en-US" dirty="0"/>
              <a:t>: </a:t>
            </a:r>
            <a:r>
              <a:rPr lang="en-US" dirty="0" smtClean="0"/>
              <a:t>to </a:t>
            </a:r>
            <a:r>
              <a:rPr lang="en-US" dirty="0"/>
              <a:t>execute instructions </a:t>
            </a:r>
            <a:r>
              <a:rPr lang="en-US" dirty="0" smtClean="0"/>
              <a:t>until the </a:t>
            </a:r>
            <a:r>
              <a:rPr lang="en-US" i="1" dirty="0"/>
              <a:t>current cursor location, </a:t>
            </a:r>
            <a:r>
              <a:rPr lang="en-US" dirty="0"/>
              <a:t>or until the </a:t>
            </a:r>
            <a:r>
              <a:rPr lang="en-US" i="1" dirty="0"/>
              <a:t>selected instruction </a:t>
            </a:r>
            <a:r>
              <a:rPr lang="en-US" dirty="0"/>
              <a:t>is reached.</a:t>
            </a:r>
            <a:endParaRPr lang="en-US" dirty="0" smtClean="0"/>
          </a:p>
          <a:p>
            <a:pPr lvl="1"/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Interrupting a Program with Breakpoints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Breakpoints </a:t>
            </a:r>
            <a:r>
              <a:rPr lang="en-US" dirty="0"/>
              <a:t>can be used to </a:t>
            </a:r>
            <a:endParaRPr lang="en-US" dirty="0" smtClean="0"/>
          </a:p>
          <a:p>
            <a:pPr lvl="1"/>
            <a:r>
              <a:rPr lang="en-US" dirty="0" smtClean="0"/>
              <a:t>pause </a:t>
            </a:r>
            <a:r>
              <a:rPr lang="en-US" dirty="0"/>
              <a:t>the execution at </a:t>
            </a:r>
            <a:r>
              <a:rPr lang="en-US" dirty="0" smtClean="0"/>
              <a:t>a particular </a:t>
            </a:r>
            <a:r>
              <a:rPr lang="en-US" dirty="0"/>
              <a:t>instruction, </a:t>
            </a: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the program calls a function/API function, </a:t>
            </a: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when the program </a:t>
            </a:r>
            <a:r>
              <a:rPr lang="en-US" dirty="0"/>
              <a:t>reads, writes, or executes from a memory address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Interrupting a Program with Breakpoints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Software Breakpoints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By default, debuggers make use of software breakpoints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implemented </a:t>
            </a:r>
            <a:r>
              <a:rPr lang="en-US" dirty="0"/>
              <a:t>by replacing the instruction at </a:t>
            </a:r>
            <a:r>
              <a:rPr lang="en-US" dirty="0" smtClean="0"/>
              <a:t>a breakpoint </a:t>
            </a:r>
            <a:r>
              <a:rPr lang="en-US" dirty="0"/>
              <a:t>address with a software breakpoint instruction, such as the </a:t>
            </a:r>
            <a:r>
              <a:rPr lang="en-US" dirty="0" err="1" smtClean="0"/>
              <a:t>int</a:t>
            </a:r>
            <a:r>
              <a:rPr lang="en-US" dirty="0" smtClean="0"/>
              <a:t> 3 </a:t>
            </a:r>
            <a:r>
              <a:rPr lang="en-US" dirty="0"/>
              <a:t>instruction (having an </a:t>
            </a:r>
            <a:r>
              <a:rPr lang="en-US" dirty="0" err="1"/>
              <a:t>opcode</a:t>
            </a:r>
            <a:r>
              <a:rPr lang="en-US" dirty="0"/>
              <a:t> of 0xCC</a:t>
            </a:r>
            <a:r>
              <a:rPr lang="en-US" dirty="0" smtClean="0"/>
              <a:t>).</a:t>
            </a:r>
          </a:p>
          <a:p>
            <a:pPr lvl="1"/>
            <a:r>
              <a:rPr lang="en-US" sz="2800" dirty="0"/>
              <a:t>can </a:t>
            </a:r>
            <a:r>
              <a:rPr lang="en-US" sz="2800" dirty="0" smtClean="0"/>
              <a:t>set </a:t>
            </a:r>
            <a:r>
              <a:rPr lang="en-US" sz="2800" dirty="0"/>
              <a:t>an unlimited number of </a:t>
            </a:r>
            <a:r>
              <a:rPr lang="en-US" sz="2800" dirty="0" smtClean="0"/>
              <a:t>breakpoints</a:t>
            </a:r>
          </a:p>
        </p:txBody>
      </p:sp>
    </p:spTree>
    <p:extLst>
      <p:ext uri="{BB962C8B-B14F-4D97-AF65-F5344CB8AC3E}">
        <p14:creationId xmlns:p14="http://schemas.microsoft.com/office/powerpoint/2010/main" val="382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PU Compu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GPU Computing</Template>
  <TotalTime>11185</TotalTime>
  <Words>2223</Words>
  <Application>Microsoft Office PowerPoint</Application>
  <PresentationFormat>On-screen Show (4:3)</PresentationFormat>
  <Paragraphs>249</Paragraphs>
  <Slides>49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GPU Computing</vt:lpstr>
      <vt:lpstr>Malware Analysis CIS-672  Lecture 06: Dynamic code analysis</vt:lpstr>
      <vt:lpstr>Dynamic Code Analysis</vt:lpstr>
      <vt:lpstr>Dynamic Code Analysis</vt:lpstr>
      <vt:lpstr>Debugging a Code</vt:lpstr>
      <vt:lpstr>Debugging a Code</vt:lpstr>
      <vt:lpstr>Controlling Process Execution</vt:lpstr>
      <vt:lpstr>Controlling Process Execution</vt:lpstr>
      <vt:lpstr>Interrupting a Program with Breakpoints</vt:lpstr>
      <vt:lpstr>Interrupting a Program with Breakpoints</vt:lpstr>
      <vt:lpstr>Interrupting a Program with Breakpoints</vt:lpstr>
      <vt:lpstr>Interrupting a Program with Breakpoints</vt:lpstr>
      <vt:lpstr>Launching a New Process in x64dbg</vt:lpstr>
      <vt:lpstr>Attaching to an Existing Process Using x64dbg</vt:lpstr>
      <vt:lpstr>x64dbg Debugger Interface</vt:lpstr>
      <vt:lpstr>x64dbg Debugger Interface</vt:lpstr>
      <vt:lpstr>x64dbg Debugger Interface</vt:lpstr>
      <vt:lpstr>x64dbg Debugger Interface</vt:lpstr>
      <vt:lpstr>x64dbg Debugger Interface</vt:lpstr>
      <vt:lpstr>Controlling Process Execution Using x64dbg</vt:lpstr>
      <vt:lpstr>Setting a Breakpoint in x64dbg</vt:lpstr>
      <vt:lpstr>Debugging using X64dbg</vt:lpstr>
      <vt:lpstr>Debugging using X64dbg</vt:lpstr>
      <vt:lpstr>Debugging using X64dbg</vt:lpstr>
      <vt:lpstr>Debugging using X64dbg</vt:lpstr>
      <vt:lpstr>Debugging using X64dbg</vt:lpstr>
      <vt:lpstr>Debugging using X64dbg</vt:lpstr>
      <vt:lpstr>Debugging using X64dbg</vt:lpstr>
      <vt:lpstr>Debugging using X64dbg</vt:lpstr>
      <vt:lpstr>Debugging using X64dbg</vt:lpstr>
      <vt:lpstr>Debugging using X64dbg</vt:lpstr>
      <vt:lpstr>Debugging using X64dbg</vt:lpstr>
      <vt:lpstr>Debugging using X64dbg</vt:lpstr>
      <vt:lpstr>Debugging using X64dbg</vt:lpstr>
      <vt:lpstr>Debugging using X64dbg</vt:lpstr>
      <vt:lpstr>Debugging using X64dbg</vt:lpstr>
      <vt:lpstr>Debugging using X64dbg</vt:lpstr>
      <vt:lpstr>Debugging using X64dbg</vt:lpstr>
      <vt:lpstr>Debugging using X64dbg</vt:lpstr>
      <vt:lpstr>Debugging using X64dbg</vt:lpstr>
      <vt:lpstr>Trace into/ Over log file</vt:lpstr>
      <vt:lpstr>X64dbg: String Formatting</vt:lpstr>
      <vt:lpstr>PowerPoint Presentation</vt:lpstr>
      <vt:lpstr>Debugging using X64dbg</vt:lpstr>
      <vt:lpstr>Debugging using X64dbg</vt:lpstr>
      <vt:lpstr>Debugging using X64dbg</vt:lpstr>
      <vt:lpstr>Debugging a Malicious DLL Using x64dbg</vt:lpstr>
      <vt:lpstr>Debugging a Malicious DLL Using x64dbg</vt:lpstr>
      <vt:lpstr>Using rundll32.exe to Debug the DLL in x64dbg</vt:lpstr>
      <vt:lpstr>Using rundll32.exe to Debug the DLL in x64dbg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344</cp:revision>
  <dcterms:created xsi:type="dcterms:W3CDTF">2015-06-01T03:43:51Z</dcterms:created>
  <dcterms:modified xsi:type="dcterms:W3CDTF">2020-12-09T18:07:04Z</dcterms:modified>
</cp:coreProperties>
</file>