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407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390" r:id="rId28"/>
    <p:sldId id="391" r:id="rId29"/>
    <p:sldId id="392" r:id="rId30"/>
    <p:sldId id="393" r:id="rId31"/>
    <p:sldId id="394" r:id="rId32"/>
    <p:sldId id="406" r:id="rId33"/>
    <p:sldId id="386" r:id="rId34"/>
    <p:sldId id="387" r:id="rId35"/>
    <p:sldId id="389" r:id="rId36"/>
    <p:sldId id="388" r:id="rId37"/>
    <p:sldId id="400" r:id="rId38"/>
    <p:sldId id="401" r:id="rId39"/>
    <p:sldId id="402" r:id="rId40"/>
    <p:sldId id="403" r:id="rId41"/>
    <p:sldId id="40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>
        <p:scale>
          <a:sx n="70" d="100"/>
          <a:sy n="70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48F3F-B16A-4A57-A3E4-0254BFE2BB0A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66AC9-AEC8-42F9-AE71-26E37B387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483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4A267-42E1-4BDF-9CC8-C2F4B21A34E2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A36A7-96E6-4734-A765-AB61B44F7F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210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D-ROM" TargetMode="External"/><Relationship Id="rId13" Type="http://schemas.openxmlformats.org/officeDocument/2006/relationships/hyperlink" Target="https://en.wikipedia.org/wiki/Block_(data_storage)" TargetMode="External"/><Relationship Id="rId3" Type="http://schemas.openxmlformats.org/officeDocument/2006/relationships/hyperlink" Target="https://en.wikipedia.org/wiki/Track_(disk_drive)" TargetMode="External"/><Relationship Id="rId7" Type="http://schemas.openxmlformats.org/officeDocument/2006/relationships/hyperlink" Target="https://en.wikipedia.org/wiki/Hard_disk_drives" TargetMode="External"/><Relationship Id="rId12" Type="http://schemas.openxmlformats.org/officeDocument/2006/relationships/hyperlink" Target="https://en.wikipedia.org/wiki/Disk_sector#cite_note-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Byte" TargetMode="External"/><Relationship Id="rId11" Type="http://schemas.openxmlformats.org/officeDocument/2006/relationships/hyperlink" Target="https://en.wikipedia.org/wiki/Advanced_Format" TargetMode="External"/><Relationship Id="rId5" Type="http://schemas.openxmlformats.org/officeDocument/2006/relationships/hyperlink" Target="https://en.wikipedia.org/wiki/Optical_disc" TargetMode="External"/><Relationship Id="rId10" Type="http://schemas.openxmlformats.org/officeDocument/2006/relationships/hyperlink" Target="https://en.wikipedia.org/wiki/KiB" TargetMode="External"/><Relationship Id="rId4" Type="http://schemas.openxmlformats.org/officeDocument/2006/relationships/hyperlink" Target="https://en.wikipedia.org/wiki/Magnetic_disk" TargetMode="External"/><Relationship Id="rId9" Type="http://schemas.openxmlformats.org/officeDocument/2006/relationships/hyperlink" Target="https://en.wikipedia.org/wiki/DVD-ROM" TargetMode="External"/><Relationship Id="rId14" Type="http://schemas.openxmlformats.org/officeDocument/2006/relationships/hyperlink" Target="https://en.wikipedia.org/wiki/Disk_sector#cite_note-2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-The term "Portable Executable" was chosen because the intent was to have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file format for all flavors of Windows, on all supported CPUs.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-In a packed executable, the import tables are usually destroyed and data is often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encrypted. The packer inserts code to unpack the file in memory upon execution, and then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jumps to the original entry point of the file (where the original program actually starts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executing). If we manage to dump this memory region after the packer finished unpacking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executable, we still need to fix the sections and import tables before our app will run.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will we do that if we don’t even know what the PE format is? 	 	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43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ImageBase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preferred address of the first byte of the image when it is loaded in memory. This value is a multiple of 64K bytes. The default value for DLLs is 0x10000000. The default value for applications is 0x00400000, except on Windows CE where it is 0x00010000.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SectionAlignment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alignment of sections loaded in memory, in bytes. This value must be greater than or equal to the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FileAlignment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member. The default value is the page size for the system.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FileAlignment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alignment of the raw data of sections in the image file, in bytes. The value should be a power of 2 between 512 and 64K (inclusive). The default is 512. If the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SectionAlignment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member is less than the system page size, this member must be the same as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SectionAlignment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47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PointerToRelocations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file pointer to the beginning of the relocation entries for the section. If there are no relocations, this value is zero.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81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Name: An 8-byte, null-padded UTF-8 string. There is no terminating null character if the string is exactly eight characters long. For longer names, this member contains a forward slash (/) followed by an ASCII representation of a decimal number that is an offset into the string table. Executable images do not use a string table and do not support section names longer than eight characters.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79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Characteristics: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Flags for the exports. Currently, none are defined.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17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nName</a:t>
            </a:r>
            <a:r>
              <a:rPr lang="en-US" b="1" dirty="0" smtClean="0"/>
              <a:t> -- </a:t>
            </a:r>
            <a:r>
              <a:rPr lang="en-US" dirty="0" smtClean="0"/>
              <a:t>This field is necessary because the name of</a:t>
            </a:r>
          </a:p>
          <a:p>
            <a:r>
              <a:rPr lang="en-US" dirty="0" smtClean="0"/>
              <a:t>the file can be changed by the user. If that happens, the PE loader will use this internal</a:t>
            </a:r>
          </a:p>
          <a:p>
            <a:r>
              <a:rPr lang="en-US" dirty="0" smtClean="0"/>
              <a:t>name.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69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addresses of functions inside a DLL are not static but change when updated versions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DLL are released, so applications cannot be built using hardcoded function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addresses. Because of this a mechanism had to be developed that allowed for these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 without needing to make numerous alterations to 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executable's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code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runtime. This was accomplished through the use of an Import Address Table (IAT). This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table of pointers to the function addresses which is filled in by the windows loader as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DLLs are loaded.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using a pointer table, the loader does not need to change the addresses of imported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functions everywhere in the code they are called. All it has to do is add the correct address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single place in the import table and its work is done.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97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end of the IMAGE_IMPORT_DESCRIPTOR array is indicated by an entry with fields all set to 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85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DWORD Function; // Memory address of the imported function </a:t>
            </a:r>
            <a:br>
              <a:rPr lang="en-US" dirty="0" smtClean="0"/>
            </a:br>
            <a:r>
              <a:rPr lang="en-US" dirty="0" smtClean="0"/>
              <a:t>DWORD Ordinal; // Ordinal value of imported API </a:t>
            </a:r>
            <a:br>
              <a:rPr lang="en-US" dirty="0" smtClean="0"/>
            </a:br>
            <a:r>
              <a:rPr lang="en-US" dirty="0" smtClean="0"/>
              <a:t>DWORD </a:t>
            </a:r>
            <a:r>
              <a:rPr lang="en-US" dirty="0" err="1" smtClean="0"/>
              <a:t>AddressOfData</a:t>
            </a:r>
            <a:r>
              <a:rPr lang="en-US" dirty="0" smtClean="0"/>
              <a:t>; // RVA to an IMAGE_IMPORT_BY_NAME with the imported API name </a:t>
            </a:r>
            <a:br>
              <a:rPr lang="en-US" dirty="0" smtClean="0"/>
            </a:br>
            <a:r>
              <a:rPr lang="en-US" dirty="0" smtClean="0"/>
              <a:t>DWORD </a:t>
            </a:r>
            <a:r>
              <a:rPr lang="en-US" dirty="0" err="1" smtClean="0"/>
              <a:t>ForwarderString</a:t>
            </a:r>
            <a:r>
              <a:rPr lang="en-US" dirty="0" smtClean="0"/>
              <a:t>;// RVA to a forwarder string</a:t>
            </a:r>
          </a:p>
          <a:p>
            <a:endParaRPr lang="en-US" dirty="0" smtClean="0"/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IMAGE_THUNK_DATA structures within the IAT lead a dual-purpose life. In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executablefile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they contain either the ordinal of the imported API or an RVA to 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IMAGE_IMPORT_BY_NAMEstructure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IMAGE_IMPORT_BY_NAME structure is just a WORD, followed by a string naming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theimported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API. The WORD value is a "hint" to the loader as to what the ordinal of the imported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APImight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be. When the loader brings in the executable, it overwrites each IAT entry with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actualaddress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imported function. This a key point to understand before proceeding. 	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the executable is loaded, is there a way you can tell if an IMAGE_THUNK_DATA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structurecontains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import ordinal, as opposed to an RVA to an IMAGE_IMPORT_BY_NAME structure?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Thekey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high bit of the IMAGE_THUNK_DATA value. If set, the bottom 31 bits (or 63 bits for a 64-bit executable) is treated as an ordinal value. If the high bit isn't set, the IMAGE_THUNK_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DATAvalue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 RVA to the IMAGE_IMPORT_BY_NAME. The other array, the INT, is essentially identical to the IAT. It's also an array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ofIMAGE_THUNK_DATA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structures. The key difference is that the INT isn't overwritten by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loaderwhen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brought into memory. Why have two parallel arrays for each set of APIs imported from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The answer is in a concept called binding. When the binding process rewrites the IAT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thefile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(I'll describe this process later), some way of getting the original information needs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remain.The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INT, which is a duplicate copy of the information, is just the ticket. An INT isn't required for an executable to load. However, if not present, the executable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cannotbe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bound. The Microsoft linker seems to always emit an INT, but for a long time, the Borland linker(TLINK) did not. The Borland-created files could not be bound.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-uses the icon of Microsoft Excel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85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executable also contains binary data; one of them has a file signature of D0 CF 11 E0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A1 B1 1A E1. This sequence of bytes represents the file signature for a Microsoft Office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 file. The attackers, in this case, stored a decoy excel sheet in the resource section.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Upon execution, the malware is executed in the background, and this decoy excel sheet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displayed to the user as a diversion: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7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 very handy aspect of PE files is that the data structures on disk are the same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structures used in memory. Loading an executable into memory (for example,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calling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LoadLibrary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primarily a matter of mapping certain ranges of a PE file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the address space. Thus, a data structure like the IMAGE_NT_HEADERS (which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I'll examine later) is identical on disk and in memory. The key point is that if you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 how to find something in a PE file, you can almost certainly find the same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when the file is loaded in memory.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-At a minimum, a PE file will have 2 sections; one for code and the other for data.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for Windows NT has 9 predefined sections named .text, .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.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rdata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.data,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rsrc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.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edata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.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idata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.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pdata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.debug. Some applications do not need all of these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sections, while others may define still more sections to suit their specific needs.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-Section names are actually irrelevant as they are ignored by the OS and are present only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convenience of the programmer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3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computer disk storage, 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subdivision of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Track (disk drive)"/>
              </a:rPr>
              <a:t>track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Magnetic disk"/>
              </a:rPr>
              <a:t>magnetic disk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Optical disc"/>
              </a:rPr>
              <a:t>optical disc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Each sector stores a fixed amount of user-accessible data, traditionally 512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yte"/>
              </a:rPr>
              <a:t>bytes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Hard disk drives"/>
              </a:rPr>
              <a:t>hard disk drives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(HDDs) and 2048 bytes for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CD-ROM"/>
              </a:rPr>
              <a:t>CD-ROMs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DVD-ROM"/>
              </a:rPr>
              <a:t>DVD-ROMs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Newer HDDs use 4096-byte (4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KiB"/>
              </a:rPr>
              <a:t>KiB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sectors, which are known as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Advanced Format"/>
              </a:rPr>
              <a:t>Advanced Format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(AF).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sector is the minimum storage unit of a hard drive.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[1]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Most disk partitioning schemes are designed to have files occupy an integral number of sectors regardless of the file's actual size. Files that do not fill a whole sector will have the remainder of their last sector filled with zeroes. In practice, operating systems typically operate on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Block (data storage)"/>
              </a:rPr>
              <a:t>blocks of data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may span multiple sectors.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[2]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-However it is not copied exactly into memory. The windows loader decides which parts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 mapping in and omits any others. Data that is not mapped in is placed at the end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past any parts that will be mapped in e.g. Debug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3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-When building an application for Windows, the linker links a default stub program called WINSTUB.EXE into your executable.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override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default linker behavior by substituting your own valid MS-DOS-based program in place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WINSTUB and using the -STUB: linker option when linking the executable 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5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-https://docs.microsoft.com/en-us/windows/win32/</a:t>
            </a:r>
            <a:r>
              <a:rPr lang="en-US" dirty="0" err="1" smtClean="0"/>
              <a:t>winprog</a:t>
            </a:r>
            <a:r>
              <a:rPr lang="en-US" dirty="0" smtClean="0"/>
              <a:t>/windows-data-types</a:t>
            </a:r>
          </a:p>
          <a:p>
            <a:r>
              <a:rPr lang="en-US" dirty="0" smtClean="0"/>
              <a:t>-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PE file, the magic part of the DOS header contains the value 4Dh, 5Ah (The letters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"MZ" for Mark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Zbikowsky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one of the original architects of MS-DOS) which signifies a valid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 header. MZ are the first 2 bytes you will see in any PE file opened in a hex editor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1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actual structure 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WinNT.h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named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IMAGE_NT_HEADERS32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IMAGE_NT_HEADERS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defined as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IMAGE_NT_HEADERS32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However, if _WIN64 is defined, then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IMAGE_NT_HEADERS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defined as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IMAGE_NT_HEADERS64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18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Represents the COFF header format.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5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E81C-D130-4590-98E6-EEEC5C5652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7696200" cy="5029200"/>
          </a:xfrm>
          <a:prstGeom prst="rect">
            <a:avLst/>
          </a:prstGeom>
        </p:spPr>
        <p:txBody>
          <a:bodyPr/>
          <a:lstStyle>
            <a:lvl1pPr>
              <a:buSzPct val="80000"/>
              <a:buFontTx/>
              <a:buBlip>
                <a:blip r:embed="rId2"/>
              </a:buBlip>
              <a:defRPr/>
            </a:lvl1pPr>
            <a:lvl2pPr>
              <a:buSzPct val="80000"/>
              <a:buFontTx/>
              <a:buBlip>
                <a:blip r:embed="rId3"/>
              </a:buBlip>
              <a:defRPr/>
            </a:lvl2pPr>
            <a:lvl3pPr>
              <a:buSzPct val="80000"/>
              <a:buFontTx/>
              <a:buBlip>
                <a:blip r:embed="rId4"/>
              </a:buBlip>
              <a:defRPr/>
            </a:lvl3pPr>
            <a:lvl4pPr>
              <a:buSzPct val="80000"/>
              <a:buFontTx/>
              <a:buBlip>
                <a:blip r:embed="rId5"/>
              </a:buBlip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104" y="2228519"/>
            <a:ext cx="7772400" cy="14700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kumimoji="0" lang="en-US" sz="3200" b="1" i="1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8E2-A37D-4A1F-81EF-3A9D67FD3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810000" cy="4525963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4"/>
              </a:buBlip>
            </a:pPr>
            <a:r>
              <a:rPr lang="en-US" dirty="0" smtClean="0"/>
              <a:t>Third level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5"/>
              </a:buBlip>
            </a:pPr>
            <a:r>
              <a:rPr lang="en-US" dirty="0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8E2-A37D-4A1F-81EF-3A9D67FD3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3"/>
          <p:cNvSpPr txBox="1">
            <a:spLocks/>
          </p:cNvSpPr>
          <p:nvPr userDrawn="1"/>
        </p:nvSpPr>
        <p:spPr>
          <a:xfrm>
            <a:off x="457200" y="30480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419600" y="1143000"/>
            <a:ext cx="3810000" cy="4525963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4"/>
              </a:buBlip>
            </a:pPr>
            <a:r>
              <a:rPr lang="en-US" dirty="0" smtClean="0"/>
              <a:t>Third level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5"/>
              </a:buBlip>
            </a:pPr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38862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9320" y="1143000"/>
            <a:ext cx="387028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8E2-A37D-4A1F-81EF-3A9D67FD3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798637"/>
            <a:ext cx="3810000" cy="4449763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4"/>
              </a:buBlip>
            </a:pPr>
            <a:r>
              <a:rPr lang="en-US" dirty="0" smtClean="0"/>
              <a:t>Third level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5"/>
              </a:buBlip>
            </a:pPr>
            <a:r>
              <a:rPr lang="en-US" dirty="0" smtClean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>
          <a:xfrm>
            <a:off x="4419600" y="1798637"/>
            <a:ext cx="3810000" cy="4449763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</a:pPr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4"/>
              </a:buBlip>
            </a:pPr>
            <a:r>
              <a:rPr lang="en-US" dirty="0" smtClean="0"/>
              <a:t>Third level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5"/>
              </a:buBlip>
            </a:pPr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8E2-A37D-4A1F-81EF-3A9D67FD3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8E2-A37D-4A1F-81EF-3A9D67FD3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8E2-A37D-4A1F-81EF-3A9D67FD3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8E2-A37D-4A1F-81EF-3A9D67FD3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219200" y="6550334"/>
            <a:ext cx="4953000" cy="79216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Malware Analysis, </a:t>
            </a:r>
            <a:r>
              <a:rPr kumimoji="0" lang="en-US" sz="1600" b="1" i="1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PIEAS</a:t>
            </a:r>
            <a:endParaRPr kumimoji="0" lang="en-US" sz="1600" b="1" i="1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1A8E81C-D130-4590-98E6-EEEC5C5652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3200" b="1" i="1" kern="1200" dirty="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windows/desktop/api/winnt/ns-winnt-image_data_directory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i="0" dirty="0" smtClean="0"/>
              <a:t>Malware Analysis </a:t>
            </a:r>
            <a:r>
              <a:rPr lang="en-US" i="0" dirty="0" smtClean="0"/>
              <a:t>CIS-672</a:t>
            </a:r>
            <a:r>
              <a:rPr i="0" dirty="0" smtClean="0"/>
              <a:t/>
            </a:r>
            <a:br>
              <a:rPr i="0"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Lecture 03: </a:t>
            </a:r>
            <a:r>
              <a:rPr lang="en-US" i="0" dirty="0"/>
              <a:t>Inspecting PE Header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smtClean="0"/>
              <a:t>Dr. Muhammad Abid,</a:t>
            </a:r>
          </a:p>
          <a:p>
            <a:r>
              <a:rPr smtClean="0"/>
              <a:t>DCIS, PIEAS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58E2-A37D-4A1F-81EF-3A9D67FD3DD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The DOS Header Structure (</a:t>
            </a:r>
            <a:r>
              <a:rPr lang="en-US" i="0" dirty="0" err="1"/>
              <a:t>winnt.h</a:t>
            </a:r>
            <a:r>
              <a:rPr lang="en-US" i="0" dirty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524000"/>
            <a:ext cx="812378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1752600"/>
            <a:ext cx="685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59104" y="2223448"/>
            <a:ext cx="1170296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The PE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505200"/>
            <a:ext cx="7696200" cy="2667000"/>
          </a:xfrm>
        </p:spPr>
        <p:txBody>
          <a:bodyPr/>
          <a:lstStyle/>
          <a:p>
            <a:r>
              <a:rPr lang="en-US" dirty="0"/>
              <a:t>The PE header is the general term for a structure named IMAGE_NT_HEADERS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Signature: </a:t>
            </a:r>
            <a:r>
              <a:rPr lang="en-US" dirty="0"/>
              <a:t>"PE\0\0"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1" y="1143000"/>
            <a:ext cx="781512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9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IMAGE_FILE_HEADER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2999"/>
            <a:ext cx="5867400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2362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20 Bytes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IMAGE_FILE_HEADER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Machine: </a:t>
            </a:r>
            <a:r>
              <a:rPr lang="en-US" dirty="0"/>
              <a:t>The architecture type of the </a:t>
            </a:r>
            <a:r>
              <a:rPr lang="en-US" dirty="0" smtClean="0"/>
              <a:t>computer</a:t>
            </a:r>
          </a:p>
          <a:p>
            <a:pPr lvl="1"/>
            <a:r>
              <a:rPr lang="en-US" dirty="0" smtClean="0"/>
              <a:t>0x014c (</a:t>
            </a:r>
            <a:r>
              <a:rPr lang="en-US" dirty="0"/>
              <a:t>x86</a:t>
            </a:r>
            <a:r>
              <a:rPr lang="en-US" dirty="0" smtClean="0"/>
              <a:t>), 0x0200 (</a:t>
            </a:r>
            <a:r>
              <a:rPr lang="en-US" dirty="0"/>
              <a:t>Intel Itanium</a:t>
            </a:r>
            <a:r>
              <a:rPr lang="en-US" dirty="0" smtClean="0"/>
              <a:t>), </a:t>
            </a:r>
            <a:r>
              <a:rPr lang="en-US" dirty="0"/>
              <a:t>0x8664</a:t>
            </a:r>
            <a:r>
              <a:rPr lang="en-US" dirty="0" smtClean="0"/>
              <a:t> (</a:t>
            </a:r>
            <a:r>
              <a:rPr lang="en-US" dirty="0"/>
              <a:t>x64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NumberOfSections</a:t>
            </a:r>
            <a:r>
              <a:rPr lang="en-US" dirty="0" smtClean="0"/>
              <a:t>: </a:t>
            </a:r>
            <a:r>
              <a:rPr lang="en-US" dirty="0"/>
              <a:t>The number of sections. </a:t>
            </a:r>
            <a:endParaRPr lang="en-US" dirty="0" smtClean="0"/>
          </a:p>
          <a:p>
            <a:pPr lvl="1"/>
            <a:r>
              <a:rPr lang="en-US" dirty="0" smtClean="0"/>
              <a:t>Note </a:t>
            </a:r>
            <a:r>
              <a:rPr lang="en-US" dirty="0"/>
              <a:t>that the Windows loader limits the number of sections to 96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TimeDateStamp</a:t>
            </a:r>
            <a:r>
              <a:rPr lang="en-US" dirty="0" smtClean="0"/>
              <a:t>: </a:t>
            </a:r>
            <a:r>
              <a:rPr lang="en-US" dirty="0"/>
              <a:t>date and time the image was created by the linker</a:t>
            </a:r>
          </a:p>
        </p:txBody>
      </p:sp>
    </p:spTree>
    <p:extLst>
      <p:ext uri="{BB962C8B-B14F-4D97-AF65-F5344CB8AC3E}">
        <p14:creationId xmlns:p14="http://schemas.microsoft.com/office/powerpoint/2010/main" val="31965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IMAGE_FILE_HEADER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PointerToSymbolTable</a:t>
            </a:r>
            <a:r>
              <a:rPr lang="en-US" dirty="0" smtClean="0"/>
              <a:t>: Obsolete</a:t>
            </a:r>
          </a:p>
          <a:p>
            <a:r>
              <a:rPr lang="en-US" dirty="0" err="1" smtClean="0"/>
              <a:t>NumberOfSymbols</a:t>
            </a:r>
            <a:r>
              <a:rPr lang="en-US" dirty="0" smtClean="0"/>
              <a:t>: Obsolete</a:t>
            </a:r>
          </a:p>
          <a:p>
            <a:r>
              <a:rPr lang="en-US" dirty="0" err="1" smtClean="0"/>
              <a:t>SizeOfOptionalHeader</a:t>
            </a:r>
            <a:r>
              <a:rPr lang="en-US" dirty="0" smtClean="0"/>
              <a:t>: </a:t>
            </a:r>
            <a:r>
              <a:rPr lang="en-US" dirty="0"/>
              <a:t>The size of the optional header, in bytes. This value should be 0 for object files.</a:t>
            </a:r>
          </a:p>
        </p:txBody>
      </p:sp>
    </p:spTree>
    <p:extLst>
      <p:ext uri="{BB962C8B-B14F-4D97-AF65-F5344CB8AC3E}">
        <p14:creationId xmlns:p14="http://schemas.microsoft.com/office/powerpoint/2010/main" val="37820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IMAGE_FILE_HEADER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Characteristics: </a:t>
            </a:r>
            <a:r>
              <a:rPr lang="en-US" dirty="0"/>
              <a:t>The characteristics of the </a:t>
            </a:r>
            <a:r>
              <a:rPr lang="en-US" dirty="0" smtClean="0"/>
              <a:t>image</a:t>
            </a:r>
          </a:p>
          <a:p>
            <a:pPr lvl="1"/>
            <a:r>
              <a:rPr lang="en-US" dirty="0"/>
              <a:t>The image is a DLL </a:t>
            </a:r>
            <a:r>
              <a:rPr lang="en-US" dirty="0" smtClean="0"/>
              <a:t>file</a:t>
            </a:r>
          </a:p>
          <a:p>
            <a:pPr lvl="1"/>
            <a:r>
              <a:rPr lang="en-US" dirty="0"/>
              <a:t>The image is a system </a:t>
            </a:r>
            <a:r>
              <a:rPr lang="en-US" dirty="0" smtClean="0"/>
              <a:t>file</a:t>
            </a:r>
          </a:p>
          <a:p>
            <a:pPr lvl="1"/>
            <a:r>
              <a:rPr lang="en-US" dirty="0"/>
              <a:t>The file is executable (there are no unresolved external references</a:t>
            </a:r>
            <a:r>
              <a:rPr lang="en-US" dirty="0" smtClean="0"/>
              <a:t>).</a:t>
            </a:r>
          </a:p>
          <a:p>
            <a:pPr lvl="1"/>
            <a:r>
              <a:rPr lang="en-US" dirty="0"/>
              <a:t>Debugging information was removed and stored separately in another file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IMAGE_FILE_HEADER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Red: PE Signature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Blue:  </a:t>
            </a:r>
            <a:r>
              <a:rPr lang="en-US" b="1" dirty="0">
                <a:solidFill>
                  <a:schemeClr val="tx2"/>
                </a:solidFill>
              </a:rPr>
              <a:t>IMAGE_FILE_HEADER structure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15165"/>
            <a:ext cx="8227158" cy="181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2286000"/>
            <a:ext cx="1600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18648" y="2549856"/>
            <a:ext cx="6553200" cy="3048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34200" y="2286000"/>
            <a:ext cx="1600200" cy="3048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IMAGE_OPTIONAL_HEADER32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7772400" cy="576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2362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96 + 128 = 224 Bytes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62600" y="2667000"/>
            <a:ext cx="1524000" cy="3733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2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IMAGE_OPTIONAL_HEADER32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Magic: </a:t>
            </a:r>
            <a:r>
              <a:rPr lang="en-US" dirty="0"/>
              <a:t>The state of the image </a:t>
            </a:r>
            <a:r>
              <a:rPr lang="en-US" dirty="0" smtClean="0"/>
              <a:t>file; 32-bit or 64-bit or ROM image</a:t>
            </a:r>
          </a:p>
          <a:p>
            <a:r>
              <a:rPr lang="en-US" dirty="0" err="1" smtClean="0"/>
              <a:t>SizeOfCode</a:t>
            </a:r>
            <a:r>
              <a:rPr lang="en-US" dirty="0" smtClean="0"/>
              <a:t>: </a:t>
            </a:r>
            <a:r>
              <a:rPr lang="en-US" dirty="0"/>
              <a:t>The size of the code section, in </a:t>
            </a:r>
            <a:r>
              <a:rPr lang="en-US" dirty="0" smtClean="0"/>
              <a:t>bytes</a:t>
            </a:r>
          </a:p>
          <a:p>
            <a:r>
              <a:rPr lang="en-US" dirty="0" err="1" smtClean="0"/>
              <a:t>AddressOfEntryPoint:</a:t>
            </a:r>
            <a:r>
              <a:rPr lang="en-US" dirty="0" err="1"/>
              <a:t>A</a:t>
            </a:r>
            <a:r>
              <a:rPr lang="en-US" dirty="0"/>
              <a:t> pointer to the entry point </a:t>
            </a:r>
            <a:r>
              <a:rPr lang="en-US" dirty="0" smtClean="0"/>
              <a:t>function, </a:t>
            </a:r>
            <a:r>
              <a:rPr lang="en-US" dirty="0"/>
              <a:t>this is the starting </a:t>
            </a:r>
            <a:r>
              <a:rPr lang="en-US" dirty="0" smtClean="0"/>
              <a:t>address</a:t>
            </a:r>
          </a:p>
          <a:p>
            <a:r>
              <a:rPr lang="en-US" dirty="0" err="1" smtClean="0"/>
              <a:t>BaseOfCode:</a:t>
            </a:r>
            <a:r>
              <a:rPr lang="en-US" dirty="0" err="1"/>
              <a:t>A</a:t>
            </a:r>
            <a:r>
              <a:rPr lang="en-US" dirty="0"/>
              <a:t> pointer to the beginning of the code </a:t>
            </a:r>
            <a:r>
              <a:rPr lang="en-US" dirty="0" smtClean="0"/>
              <a:t>section, </a:t>
            </a:r>
            <a:r>
              <a:rPr lang="en-US" dirty="0"/>
              <a:t> relative to the image base.</a:t>
            </a:r>
            <a:endParaRPr lang="en-US" dirty="0" smtClean="0"/>
          </a:p>
          <a:p>
            <a:r>
              <a:rPr lang="en-US" dirty="0" err="1" smtClean="0"/>
              <a:t>BaseOfData:</a:t>
            </a:r>
            <a:r>
              <a:rPr lang="en-US" dirty="0" err="1"/>
              <a:t>A</a:t>
            </a:r>
            <a:r>
              <a:rPr lang="en-US" dirty="0"/>
              <a:t> pointer to the beginning of the data </a:t>
            </a:r>
            <a:r>
              <a:rPr lang="en-US" dirty="0" smtClean="0"/>
              <a:t>section, </a:t>
            </a:r>
            <a:r>
              <a:rPr lang="en-US" dirty="0"/>
              <a:t> relative to the image base.</a:t>
            </a:r>
          </a:p>
        </p:txBody>
      </p:sp>
    </p:spTree>
    <p:extLst>
      <p:ext uri="{BB962C8B-B14F-4D97-AF65-F5344CB8AC3E}">
        <p14:creationId xmlns:p14="http://schemas.microsoft.com/office/powerpoint/2010/main" val="25137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IMAGE_OPTIONAL_HEADER32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ImageBase</a:t>
            </a:r>
            <a:r>
              <a:rPr lang="en-US" dirty="0" smtClean="0"/>
              <a:t>: The </a:t>
            </a:r>
            <a:r>
              <a:rPr lang="en-US" dirty="0"/>
              <a:t>preferred </a:t>
            </a:r>
            <a:r>
              <a:rPr lang="en-US" dirty="0" smtClean="0"/>
              <a:t>VA </a:t>
            </a:r>
            <a:r>
              <a:rPr lang="en-US" dirty="0"/>
              <a:t>of the first byte of the image when it is loaded in </a:t>
            </a:r>
            <a:r>
              <a:rPr lang="en-US" dirty="0" smtClean="0"/>
              <a:t>memory</a:t>
            </a:r>
          </a:p>
          <a:p>
            <a:r>
              <a:rPr lang="en-US" dirty="0" err="1" smtClean="0"/>
              <a:t>SectionAlignment</a:t>
            </a:r>
            <a:r>
              <a:rPr lang="en-US" dirty="0" smtClean="0"/>
              <a:t>: The </a:t>
            </a:r>
            <a:r>
              <a:rPr lang="en-US" dirty="0"/>
              <a:t>alignment of sections loaded in memory, in </a:t>
            </a:r>
            <a:r>
              <a:rPr lang="en-US" dirty="0" smtClean="0"/>
              <a:t>bytes</a:t>
            </a:r>
          </a:p>
          <a:p>
            <a:r>
              <a:rPr lang="en-US" dirty="0" err="1" smtClean="0"/>
              <a:t>FileAlignment:</a:t>
            </a:r>
            <a:r>
              <a:rPr lang="en-US" dirty="0" err="1"/>
              <a:t>The</a:t>
            </a:r>
            <a:r>
              <a:rPr lang="en-US" dirty="0"/>
              <a:t> alignment of the raw data of sections in the image </a:t>
            </a:r>
            <a:r>
              <a:rPr lang="en-US" dirty="0" smtClean="0"/>
              <a:t>file on the disk</a:t>
            </a:r>
          </a:p>
          <a:p>
            <a:r>
              <a:rPr lang="en-US" dirty="0" err="1" smtClean="0"/>
              <a:t>SizeOfImage</a:t>
            </a:r>
            <a:r>
              <a:rPr lang="en-US" dirty="0" smtClean="0"/>
              <a:t>: The </a:t>
            </a:r>
            <a:r>
              <a:rPr lang="en-US" dirty="0"/>
              <a:t>size of the </a:t>
            </a:r>
            <a:r>
              <a:rPr lang="en-US" dirty="0" smtClean="0"/>
              <a:t>image, </a:t>
            </a:r>
            <a:r>
              <a:rPr lang="en-US" dirty="0"/>
              <a:t>in bytes</a:t>
            </a:r>
            <a:r>
              <a:rPr lang="en-US" dirty="0" smtClean="0"/>
              <a:t>, in memory </a:t>
            </a:r>
            <a:r>
              <a:rPr lang="en-US" dirty="0"/>
              <a:t>including all headers. Must be a multiple of </a:t>
            </a:r>
            <a:r>
              <a:rPr lang="en-US" b="1" dirty="0" err="1"/>
              <a:t>SectionAlignment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PE is the native Win32 file format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Used by Exe, DLLs</a:t>
            </a:r>
            <a:r>
              <a:rPr lang="en-US" dirty="0"/>
              <a:t>, COM files, OCX controls, Control Panel Applets (.CPL files</a:t>
            </a:r>
            <a:r>
              <a:rPr lang="en-US" dirty="0" smtClean="0"/>
              <a:t>), .</a:t>
            </a:r>
            <a:r>
              <a:rPr lang="en-US" dirty="0"/>
              <a:t>NET </a:t>
            </a:r>
            <a:r>
              <a:rPr lang="en-US" dirty="0" err="1" smtClean="0"/>
              <a:t>executables</a:t>
            </a:r>
            <a:r>
              <a:rPr lang="en-US" dirty="0" smtClean="0"/>
              <a:t>, kernel </a:t>
            </a:r>
            <a:r>
              <a:rPr lang="en-US" dirty="0"/>
              <a:t>mode </a:t>
            </a:r>
            <a:r>
              <a:rPr lang="en-US" dirty="0" smtClean="0"/>
              <a:t>drivers, etc.</a:t>
            </a:r>
          </a:p>
        </p:txBody>
      </p:sp>
    </p:spTree>
    <p:extLst>
      <p:ext uri="{BB962C8B-B14F-4D97-AF65-F5344CB8AC3E}">
        <p14:creationId xmlns:p14="http://schemas.microsoft.com/office/powerpoint/2010/main" val="758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IMAGE_OPTIONAL_HEADER32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NumberOfRvaAndSizes</a:t>
            </a:r>
            <a:r>
              <a:rPr lang="en-US" dirty="0" smtClean="0"/>
              <a:t>: </a:t>
            </a:r>
            <a:r>
              <a:rPr lang="en-US" dirty="0"/>
              <a:t>The number of </a:t>
            </a:r>
            <a:r>
              <a:rPr lang="en-US" dirty="0" smtClean="0"/>
              <a:t>entries in the </a:t>
            </a:r>
            <a:r>
              <a:rPr lang="en-US" dirty="0" err="1" smtClean="0"/>
              <a:t>DataDirectory</a:t>
            </a:r>
            <a:r>
              <a:rPr lang="en-US" dirty="0" smtClean="0"/>
              <a:t>, typically 16</a:t>
            </a:r>
          </a:p>
          <a:p>
            <a:r>
              <a:rPr lang="en-US" dirty="0" err="1" smtClean="0"/>
              <a:t>DataDirectory</a:t>
            </a:r>
            <a:r>
              <a:rPr lang="en-US" dirty="0" smtClean="0"/>
              <a:t>: A </a:t>
            </a:r>
            <a:r>
              <a:rPr lang="en-US" dirty="0"/>
              <a:t>pointer to the </a:t>
            </a:r>
            <a:r>
              <a:rPr lang="en-US" dirty="0" smtClean="0"/>
              <a:t>array of </a:t>
            </a:r>
            <a:r>
              <a:rPr lang="en-US" dirty="0" smtClean="0">
                <a:hlinkClick r:id="rId2"/>
              </a:rPr>
              <a:t>IMAGE_DATA_DIRECTORY</a:t>
            </a:r>
            <a:r>
              <a:rPr lang="en-US" dirty="0"/>
              <a:t> </a:t>
            </a:r>
            <a:r>
              <a:rPr lang="en-US" dirty="0" smtClean="0"/>
              <a:t>structure, 16 elements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IMAGE_DATA_DIRECTORY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43000"/>
            <a:ext cx="773974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0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IMAGE_OPTIONAL_HEADER32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599"/>
            <a:ext cx="7010400" cy="546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1368184"/>
            <a:ext cx="7010400" cy="267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IMAGE_SECTION_HEADER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7391400" cy="555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2667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40 Bytes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IMAGE_SECTION_HEADER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Name: </a:t>
            </a:r>
            <a:r>
              <a:rPr lang="en-US" dirty="0"/>
              <a:t>An 8-byte, null-padded UTF-8 </a:t>
            </a:r>
            <a:r>
              <a:rPr lang="en-US" dirty="0" smtClean="0"/>
              <a:t>string</a:t>
            </a:r>
          </a:p>
          <a:p>
            <a:r>
              <a:rPr lang="en-US" dirty="0" err="1" smtClean="0"/>
              <a:t>Misc.VirtualSize</a:t>
            </a:r>
            <a:r>
              <a:rPr lang="en-US" dirty="0" smtClean="0"/>
              <a:t>: </a:t>
            </a:r>
            <a:r>
              <a:rPr lang="en-US" dirty="0"/>
              <a:t>The total size of the section when loaded into memory, in </a:t>
            </a:r>
            <a:r>
              <a:rPr lang="en-US" dirty="0" smtClean="0"/>
              <a:t>bytes</a:t>
            </a:r>
          </a:p>
          <a:p>
            <a:r>
              <a:rPr lang="en-US" dirty="0" err="1" smtClean="0"/>
              <a:t>VirtualAddress</a:t>
            </a:r>
            <a:r>
              <a:rPr lang="en-US" dirty="0" smtClean="0"/>
              <a:t>: The </a:t>
            </a:r>
            <a:r>
              <a:rPr lang="en-US" dirty="0"/>
              <a:t>address of the first byte of the section when loaded into memory, relative to the image </a:t>
            </a:r>
            <a:r>
              <a:rPr lang="en-US" dirty="0" smtClean="0"/>
              <a:t>base; Multiple of </a:t>
            </a:r>
            <a:r>
              <a:rPr lang="en-US" dirty="0" err="1" smtClean="0"/>
              <a:t>SectionAlignment</a:t>
            </a:r>
            <a:endParaRPr lang="en-US" dirty="0" smtClean="0"/>
          </a:p>
          <a:p>
            <a:r>
              <a:rPr lang="en-US" dirty="0" err="1" smtClean="0"/>
              <a:t>SizeOfRawData</a:t>
            </a:r>
            <a:r>
              <a:rPr lang="en-US" dirty="0" smtClean="0"/>
              <a:t>: The </a:t>
            </a:r>
            <a:r>
              <a:rPr lang="en-US" dirty="0"/>
              <a:t>size of the initialized data on disk, in </a:t>
            </a:r>
            <a:r>
              <a:rPr lang="en-US" dirty="0" smtClean="0"/>
              <a:t>bytes; Multiple of </a:t>
            </a:r>
            <a:r>
              <a:rPr lang="en-US" dirty="0" err="1" smtClean="0"/>
              <a:t>FileAlignment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IMAGE_SECTION_HEADER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Characteristics: The </a:t>
            </a:r>
            <a:r>
              <a:rPr lang="en-US" dirty="0"/>
              <a:t>characteristics of the </a:t>
            </a:r>
            <a:r>
              <a:rPr lang="en-US" dirty="0" smtClean="0"/>
              <a:t>section</a:t>
            </a:r>
          </a:p>
          <a:p>
            <a:pPr lvl="1"/>
            <a:r>
              <a:rPr lang="en-US" dirty="0" smtClean="0"/>
              <a:t>Read/ Write/ Execute/ Shared/ Discarded/ Not Cached/ Alignment of Data (1,2,,4,8, etc.)</a:t>
            </a:r>
          </a:p>
          <a:p>
            <a:pPr lvl="1"/>
            <a:r>
              <a:rPr lang="en-US" dirty="0"/>
              <a:t>executable </a:t>
            </a:r>
            <a:r>
              <a:rPr lang="en-US" dirty="0" smtClean="0"/>
              <a:t>code/ </a:t>
            </a:r>
            <a:r>
              <a:rPr lang="en-US" dirty="0"/>
              <a:t>initialized </a:t>
            </a:r>
            <a:r>
              <a:rPr lang="en-US" dirty="0" smtClean="0"/>
              <a:t>data/ uninitialized </a:t>
            </a:r>
            <a:r>
              <a:rPr lang="en-US" dirty="0"/>
              <a:t>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IMAGE_SECTION_HEADER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096000" cy="584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1254456"/>
            <a:ext cx="2362200" cy="547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1254456"/>
            <a:ext cx="2667000" cy="3946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The Export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smtClean="0"/>
              <a:t>a DLL exports </a:t>
            </a:r>
            <a:r>
              <a:rPr lang="en-US" dirty="0"/>
              <a:t>code or data, it's making functions or variables usable by other </a:t>
            </a:r>
            <a:r>
              <a:rPr lang="en-US" dirty="0" smtClean="0"/>
              <a:t>EXEs/ DLL.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The Export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2050"/>
            <a:ext cx="6400800" cy="506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3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The Export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err="1"/>
              <a:t>nName</a:t>
            </a:r>
            <a:r>
              <a:rPr lang="en-US" b="1" dirty="0"/>
              <a:t> -- </a:t>
            </a:r>
            <a:r>
              <a:rPr lang="en-US" dirty="0"/>
              <a:t>The internal name of the module</a:t>
            </a:r>
            <a:r>
              <a:rPr lang="en-US" dirty="0" smtClean="0"/>
              <a:t>..</a:t>
            </a:r>
            <a:endParaRPr lang="en-US" dirty="0"/>
          </a:p>
          <a:p>
            <a:r>
              <a:rPr lang="en-US" b="1" dirty="0" err="1"/>
              <a:t>nBase</a:t>
            </a:r>
            <a:r>
              <a:rPr lang="en-US" b="1" dirty="0"/>
              <a:t> -- </a:t>
            </a:r>
            <a:r>
              <a:rPr lang="en-US" dirty="0"/>
              <a:t>Starting ordinal </a:t>
            </a:r>
            <a:r>
              <a:rPr lang="en-US" dirty="0" smtClean="0"/>
              <a:t>number</a:t>
            </a:r>
          </a:p>
          <a:p>
            <a:r>
              <a:rPr lang="en-US" b="1" dirty="0" err="1" smtClean="0"/>
              <a:t>NumberOfFunctions</a:t>
            </a:r>
            <a:r>
              <a:rPr lang="en-US" b="1" dirty="0" smtClean="0"/>
              <a:t> </a:t>
            </a:r>
            <a:r>
              <a:rPr lang="en-US" b="1" dirty="0"/>
              <a:t>-- </a:t>
            </a:r>
            <a:r>
              <a:rPr lang="en-US" dirty="0"/>
              <a:t>Total number of </a:t>
            </a:r>
            <a:r>
              <a:rPr lang="en-US" dirty="0" smtClean="0"/>
              <a:t>symbols exported </a:t>
            </a:r>
            <a:r>
              <a:rPr lang="en-US" dirty="0"/>
              <a:t>by this module</a:t>
            </a:r>
            <a:r>
              <a:rPr lang="en-US" dirty="0" smtClean="0"/>
              <a:t>.</a:t>
            </a:r>
          </a:p>
          <a:p>
            <a:r>
              <a:rPr lang="en-US" b="1" dirty="0" err="1"/>
              <a:t>AddressOfFunctions</a:t>
            </a:r>
            <a:r>
              <a:rPr lang="en-US" b="1" dirty="0"/>
              <a:t> -- </a:t>
            </a:r>
            <a:r>
              <a:rPr lang="en-US" dirty="0" smtClean="0"/>
              <a:t>the RVAs to </a:t>
            </a:r>
            <a:r>
              <a:rPr lang="en-US" dirty="0"/>
              <a:t>all functions in the module are kept in an </a:t>
            </a:r>
            <a:r>
              <a:rPr lang="en-US" dirty="0" smtClean="0"/>
              <a:t>array, Export Address Table, and </a:t>
            </a:r>
            <a:r>
              <a:rPr lang="en-US" dirty="0"/>
              <a:t>this field points to </a:t>
            </a:r>
            <a:r>
              <a:rPr lang="en-US" dirty="0" smtClean="0"/>
              <a:t>that array.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Basic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5412581" cy="5029200"/>
          </a:xfrm>
        </p:spPr>
        <p:txBody>
          <a:bodyPr/>
          <a:lstStyle/>
          <a:p>
            <a:r>
              <a:rPr lang="en-US" dirty="0" smtClean="0"/>
              <a:t> Structure of </a:t>
            </a:r>
            <a:r>
              <a:rPr lang="en-US" dirty="0"/>
              <a:t>a </a:t>
            </a:r>
            <a:r>
              <a:rPr lang="en-US" dirty="0" smtClean="0"/>
              <a:t>PE file </a:t>
            </a:r>
            <a:r>
              <a:rPr lang="en-US" dirty="0"/>
              <a:t>on </a:t>
            </a:r>
            <a:r>
              <a:rPr lang="en-US" dirty="0" smtClean="0"/>
              <a:t>a disk </a:t>
            </a:r>
            <a:r>
              <a:rPr lang="en-US" dirty="0"/>
              <a:t>is exactly the same as when it is loaded into </a:t>
            </a:r>
            <a:r>
              <a:rPr lang="en-US" dirty="0" smtClean="0"/>
              <a:t>memory.</a:t>
            </a:r>
          </a:p>
          <a:p>
            <a:r>
              <a:rPr lang="en-US" dirty="0"/>
              <a:t>not copied exactly into </a:t>
            </a:r>
            <a:r>
              <a:rPr lang="en-US" dirty="0" smtClean="0"/>
              <a:t>memory</a:t>
            </a:r>
          </a:p>
          <a:p>
            <a:r>
              <a:rPr lang="en-US" dirty="0" smtClean="0"/>
              <a:t>Generally size on a disk and memory differs because of alignment.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81" y="1161837"/>
            <a:ext cx="1985963" cy="535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0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The Export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err="1"/>
              <a:t>AddressOfNames</a:t>
            </a:r>
            <a:r>
              <a:rPr lang="en-US" b="1" dirty="0"/>
              <a:t> -- </a:t>
            </a:r>
            <a:r>
              <a:rPr lang="en-US" dirty="0"/>
              <a:t>An RVA that points to an array of RVAs of the names of functions </a:t>
            </a:r>
            <a:r>
              <a:rPr lang="en-US" dirty="0" smtClean="0"/>
              <a:t>in the </a:t>
            </a:r>
            <a:r>
              <a:rPr lang="en-US" dirty="0"/>
              <a:t>module - the Export Name Table (ENT).</a:t>
            </a:r>
          </a:p>
          <a:p>
            <a:r>
              <a:rPr lang="en-US" b="1" dirty="0" err="1"/>
              <a:t>AddressOfNameOrdinals</a:t>
            </a:r>
            <a:r>
              <a:rPr lang="en-US" b="1" dirty="0"/>
              <a:t> -- </a:t>
            </a:r>
            <a:r>
              <a:rPr lang="en-US" dirty="0"/>
              <a:t>An RVA that points to </a:t>
            </a:r>
            <a:r>
              <a:rPr lang="en-US" dirty="0" smtClean="0"/>
              <a:t>an array </a:t>
            </a:r>
            <a:r>
              <a:rPr lang="en-US" dirty="0"/>
              <a:t>that contains </a:t>
            </a:r>
            <a:r>
              <a:rPr lang="en-US" dirty="0" smtClean="0"/>
              <a:t>the ordinals (16-bit) </a:t>
            </a:r>
            <a:r>
              <a:rPr lang="en-US" dirty="0"/>
              <a:t>of the named functions - the Export Ordinal Table (EOT).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The Export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010400" cy="538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3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The Export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Finding address of a specific function?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Locate IMAGE_EXPORT_DIRECTORY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Search function name in the ENT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Once found in the ENT, read the ordinal from corresponding element in EOT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Use </a:t>
            </a:r>
            <a:r>
              <a:rPr lang="en-US" b="1" dirty="0" smtClean="0"/>
              <a:t>ordinal – base </a:t>
            </a:r>
            <a:r>
              <a:rPr lang="en-US" dirty="0" smtClean="0"/>
              <a:t>as index in to EAT to find the address of a function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The Import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contains information about all the functions </a:t>
            </a:r>
            <a:r>
              <a:rPr lang="en-US" dirty="0" smtClean="0"/>
              <a:t>imported by </a:t>
            </a:r>
            <a:r>
              <a:rPr lang="en-US" dirty="0"/>
              <a:t>the executable from </a:t>
            </a:r>
            <a:r>
              <a:rPr lang="en-US" dirty="0" smtClean="0"/>
              <a:t>DLLs</a:t>
            </a:r>
          </a:p>
          <a:p>
            <a:r>
              <a:rPr lang="en-US" dirty="0" smtClean="0"/>
              <a:t>Implicit Loading: The </a:t>
            </a:r>
            <a:r>
              <a:rPr lang="en-US" dirty="0"/>
              <a:t>Windows loader is responsible for loading all of the DLLs that the application uses </a:t>
            </a:r>
            <a:r>
              <a:rPr lang="en-US" dirty="0" smtClean="0"/>
              <a:t>and mapping </a:t>
            </a:r>
            <a:r>
              <a:rPr lang="en-US" dirty="0"/>
              <a:t>them into the process address space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Explicit Loading: explicitly </a:t>
            </a:r>
            <a:r>
              <a:rPr lang="en-US" dirty="0"/>
              <a:t>during runtime using API calls </a:t>
            </a:r>
            <a:r>
              <a:rPr lang="en-US" dirty="0" smtClean="0"/>
              <a:t>such as </a:t>
            </a:r>
            <a:r>
              <a:rPr lang="en-US" dirty="0" err="1"/>
              <a:t>LoadLibrary</a:t>
            </a:r>
            <a:r>
              <a:rPr lang="en-US" dirty="0"/>
              <a:t>() or </a:t>
            </a:r>
            <a:r>
              <a:rPr lang="en-US" dirty="0" err="1"/>
              <a:t>LdrLoadDLL</a:t>
            </a:r>
            <a:r>
              <a:rPr lang="en-US" dirty="0"/>
              <a:t>(), and it can resolve the function address </a:t>
            </a:r>
            <a:r>
              <a:rPr lang="en-US" dirty="0" smtClean="0"/>
              <a:t>using the </a:t>
            </a:r>
            <a:r>
              <a:rPr lang="en-US" dirty="0" err="1"/>
              <a:t>GetProcessAdress</a:t>
            </a:r>
            <a:r>
              <a:rPr lang="en-US" dirty="0"/>
              <a:t>() API.</a:t>
            </a:r>
          </a:p>
        </p:txBody>
      </p:sp>
    </p:spTree>
    <p:extLst>
      <p:ext uri="{BB962C8B-B14F-4D97-AF65-F5344CB8AC3E}">
        <p14:creationId xmlns:p14="http://schemas.microsoft.com/office/powerpoint/2010/main" val="40542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The Import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IMAGE_IMPORT_DESCRIPTOR</a:t>
            </a:r>
          </a:p>
          <a:p>
            <a:r>
              <a:rPr lang="en-US" dirty="0" smtClean="0"/>
              <a:t>One for each DLL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5115636" cy="306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2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The Import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199"/>
            <a:ext cx="4953000" cy="264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4" y="4114800"/>
            <a:ext cx="632274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2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The Import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19200"/>
            <a:ext cx="819271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2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PE </a:t>
            </a:r>
            <a:r>
              <a:rPr lang="en-US" i="0" dirty="0"/>
              <a:t>Section Table And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sections represent either </a:t>
            </a:r>
            <a:r>
              <a:rPr lang="en-US" i="1" dirty="0"/>
              <a:t>code </a:t>
            </a:r>
            <a:r>
              <a:rPr lang="en-US" dirty="0"/>
              <a:t>or </a:t>
            </a:r>
            <a:r>
              <a:rPr lang="en-US" i="1" dirty="0" smtClean="0"/>
              <a:t>data</a:t>
            </a:r>
          </a:p>
          <a:p>
            <a:r>
              <a:rPr lang="en-US" dirty="0"/>
              <a:t>code </a:t>
            </a:r>
            <a:r>
              <a:rPr lang="en-US" dirty="0" smtClean="0"/>
              <a:t>section contains instructions</a:t>
            </a:r>
          </a:p>
          <a:p>
            <a:r>
              <a:rPr lang="en-US" dirty="0"/>
              <a:t>section names are mainly for humans and are not used by the operating system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PE Section Table And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43084"/>
            <a:ext cx="872066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Examining PE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resources required by the executable file such as icons, menu, dialog, and strings </a:t>
            </a:r>
            <a:r>
              <a:rPr lang="en-US" dirty="0" smtClean="0"/>
              <a:t>are stored </a:t>
            </a:r>
            <a:r>
              <a:rPr lang="en-US" dirty="0"/>
              <a:t>in the resource section (.</a:t>
            </a:r>
            <a:r>
              <a:rPr lang="en-US" dirty="0" err="1"/>
              <a:t>rsrc</a:t>
            </a:r>
            <a:r>
              <a:rPr lang="en-US" dirty="0"/>
              <a:t>) of an executable file</a:t>
            </a:r>
            <a:r>
              <a:rPr lang="en-US" dirty="0" smtClean="0"/>
              <a:t>.</a:t>
            </a:r>
          </a:p>
          <a:p>
            <a:r>
              <a:rPr lang="en-US" dirty="0"/>
              <a:t>Often, attackers </a:t>
            </a:r>
            <a:r>
              <a:rPr lang="en-US" dirty="0" smtClean="0"/>
              <a:t>store information </a:t>
            </a:r>
            <a:r>
              <a:rPr lang="en-US" dirty="0"/>
              <a:t>such as additional binary, decoy documents, and configuration data in </a:t>
            </a:r>
            <a:r>
              <a:rPr lang="en-US" dirty="0" smtClean="0"/>
              <a:t>the resource section</a:t>
            </a:r>
          </a:p>
          <a:p>
            <a:r>
              <a:rPr lang="en-US" dirty="0"/>
              <a:t>The resource section also contains version information that can reveal information </a:t>
            </a:r>
            <a:r>
              <a:rPr lang="en-US" dirty="0" smtClean="0"/>
              <a:t>about the </a:t>
            </a:r>
            <a:r>
              <a:rPr lang="en-US" dirty="0"/>
              <a:t>origin, company name, program author details, and copyright information.</a:t>
            </a:r>
          </a:p>
        </p:txBody>
      </p:sp>
    </p:spTree>
    <p:extLst>
      <p:ext uri="{BB962C8B-B14F-4D97-AF65-F5344CB8AC3E}">
        <p14:creationId xmlns:p14="http://schemas.microsoft.com/office/powerpoint/2010/main" val="36994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PE file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5710975" cy="5029200"/>
          </a:xfrm>
        </p:spPr>
      </p:pic>
    </p:spTree>
    <p:extLst>
      <p:ext uri="{BB962C8B-B14F-4D97-AF65-F5344CB8AC3E}">
        <p14:creationId xmlns:p14="http://schemas.microsoft.com/office/powerpoint/2010/main" val="11210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Resource Hacker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great tool to examine</a:t>
            </a:r>
            <a:r>
              <a:rPr lang="en-US" dirty="0" smtClean="0"/>
              <a:t>, view</a:t>
            </a:r>
            <a:r>
              <a:rPr lang="en-US" dirty="0"/>
              <a:t>, and extract the resource from a suspect binary.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305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6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Resource Hacker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8392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352800"/>
            <a:ext cx="88392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8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PE File &amp;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 will use CFF Explorer to analyze PE file</a:t>
            </a:r>
          </a:p>
          <a:p>
            <a:r>
              <a:rPr lang="en-US" dirty="0" smtClean="0"/>
              <a:t>Sample PE File: C:\pestudio\pestudio</a:t>
            </a:r>
          </a:p>
          <a:p>
            <a:r>
              <a:rPr lang="en-US" dirty="0" smtClean="0"/>
              <a:t>Loading PE File:</a:t>
            </a:r>
          </a:p>
          <a:p>
            <a:pPr lvl="1"/>
            <a:r>
              <a:rPr lang="en-US" dirty="0" smtClean="0"/>
              <a:t>Launch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Load C:\pestudio\pestudio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95575"/>
            <a:ext cx="6667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4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PE File &amp;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095375"/>
            <a:ext cx="903922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The DOS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All PE files start with the DOS </a:t>
            </a:r>
            <a:r>
              <a:rPr lang="en-US" dirty="0" smtClean="0"/>
              <a:t>header</a:t>
            </a:r>
          </a:p>
          <a:p>
            <a:pPr lvl="1"/>
            <a:r>
              <a:rPr lang="en-US" dirty="0" smtClean="0"/>
              <a:t>occupies </a:t>
            </a:r>
            <a:r>
              <a:rPr lang="en-US" dirty="0"/>
              <a:t>the first 64 bytes of the file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It's there in </a:t>
            </a:r>
            <a:r>
              <a:rPr lang="en-US" dirty="0"/>
              <a:t>case the program is run from </a:t>
            </a:r>
            <a:r>
              <a:rPr lang="en-US" dirty="0" smtClean="0"/>
              <a:t>DOS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DOS stub usually </a:t>
            </a:r>
            <a:r>
              <a:rPr lang="en-US" dirty="0" smtClean="0"/>
              <a:t>just prints </a:t>
            </a:r>
            <a:r>
              <a:rPr lang="en-US" dirty="0"/>
              <a:t>a string something like "This program must be run under Microsoft Windows" but </a:t>
            </a:r>
            <a:r>
              <a:rPr lang="en-US" dirty="0" smtClean="0"/>
              <a:t>it can </a:t>
            </a:r>
            <a:r>
              <a:rPr lang="en-US" dirty="0"/>
              <a:t>be a full-blown DOS </a:t>
            </a:r>
            <a:r>
              <a:rPr lang="en-US" dirty="0" smtClean="0"/>
              <a:t>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The DOS </a:t>
            </a:r>
            <a:r>
              <a:rPr lang="en-US" i="0" dirty="0" smtClean="0"/>
              <a:t>Header Structure (</a:t>
            </a:r>
            <a:r>
              <a:rPr lang="en-US" i="0" dirty="0" err="1" smtClean="0"/>
              <a:t>winnt.h</a:t>
            </a:r>
            <a:r>
              <a:rPr lang="en-US" i="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6477000" cy="566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1828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6019800"/>
            <a:ext cx="1828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0400" y="3487723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64 Bytes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638800" y="1295401"/>
            <a:ext cx="1182624" cy="487679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The DOS Header Structure (</a:t>
            </a:r>
            <a:r>
              <a:rPr lang="en-US" i="0" dirty="0" err="1"/>
              <a:t>winnt.h</a:t>
            </a:r>
            <a:r>
              <a:rPr lang="en-US" i="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Only two fields are important:</a:t>
            </a:r>
          </a:p>
          <a:p>
            <a:pPr lvl="1"/>
            <a:r>
              <a:rPr lang="en-US" dirty="0" err="1" smtClean="0"/>
              <a:t>e_magic</a:t>
            </a:r>
            <a:r>
              <a:rPr lang="en-US" dirty="0" smtClean="0"/>
              <a:t>: </a:t>
            </a:r>
            <a:r>
              <a:rPr lang="en-US" dirty="0"/>
              <a:t>contains the value 4Dh, 5Ah (The </a:t>
            </a:r>
            <a:r>
              <a:rPr lang="en-US" dirty="0" smtClean="0"/>
              <a:t>letters "</a:t>
            </a:r>
            <a:r>
              <a:rPr lang="en-US" dirty="0"/>
              <a:t>MZ" for Mark </a:t>
            </a:r>
            <a:r>
              <a:rPr lang="en-US" dirty="0" err="1"/>
              <a:t>Zbikowsky</a:t>
            </a:r>
            <a:r>
              <a:rPr lang="en-US" dirty="0"/>
              <a:t> one of the original </a:t>
            </a:r>
            <a:r>
              <a:rPr lang="en-US" dirty="0" smtClean="0"/>
              <a:t>architects </a:t>
            </a:r>
            <a:r>
              <a:rPr lang="en-US" dirty="0"/>
              <a:t>of MS-DOS) which </a:t>
            </a:r>
            <a:r>
              <a:rPr lang="en-US" b="1" dirty="0"/>
              <a:t>signifies a </a:t>
            </a:r>
            <a:r>
              <a:rPr lang="en-US" b="1" dirty="0" smtClean="0"/>
              <a:t>valid DOS </a:t>
            </a:r>
            <a:r>
              <a:rPr lang="en-US" b="1" dirty="0"/>
              <a:t>header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e_lfanew</a:t>
            </a:r>
            <a:r>
              <a:rPr lang="en-US" dirty="0" smtClean="0"/>
              <a:t>: contains </a:t>
            </a:r>
            <a:r>
              <a:rPr lang="en-US" dirty="0"/>
              <a:t>the offset of the PE header</a:t>
            </a:r>
            <a:r>
              <a:rPr lang="en-US" dirty="0" smtClean="0"/>
              <a:t>, relative </a:t>
            </a:r>
            <a:r>
              <a:rPr lang="en-US" dirty="0"/>
              <a:t>to the file beginning. The windows loader looks for this offset so it can skip </a:t>
            </a:r>
            <a:r>
              <a:rPr lang="en-US" dirty="0" smtClean="0"/>
              <a:t>the DOS </a:t>
            </a:r>
            <a:r>
              <a:rPr lang="en-US" dirty="0"/>
              <a:t>stub and go directly to the PE header.</a:t>
            </a:r>
          </a:p>
        </p:txBody>
      </p:sp>
    </p:spTree>
    <p:extLst>
      <p:ext uri="{BB962C8B-B14F-4D97-AF65-F5344CB8AC3E}">
        <p14:creationId xmlns:p14="http://schemas.microsoft.com/office/powerpoint/2010/main" val="28175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PU Compu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GPU Computing</Template>
  <TotalTime>7405</TotalTime>
  <Words>2086</Words>
  <Application>Microsoft Office PowerPoint</Application>
  <PresentationFormat>On-screen Show (4:3)</PresentationFormat>
  <Paragraphs>216</Paragraphs>
  <Slides>41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GPU Computing</vt:lpstr>
      <vt:lpstr>Malware Analysis CIS-672  Lecture 03: Inspecting PE Header Information</vt:lpstr>
      <vt:lpstr>PE Format</vt:lpstr>
      <vt:lpstr>Basic Structure</vt:lpstr>
      <vt:lpstr>Loading PE file</vt:lpstr>
      <vt:lpstr>Sample PE File &amp; Tool</vt:lpstr>
      <vt:lpstr>Sample PE File &amp; Tool</vt:lpstr>
      <vt:lpstr>The DOS Header</vt:lpstr>
      <vt:lpstr>The DOS Header Structure (winnt.h)</vt:lpstr>
      <vt:lpstr>The DOS Header Structure (winnt.h)</vt:lpstr>
      <vt:lpstr>The DOS Header Structure (winnt.h)</vt:lpstr>
      <vt:lpstr>The PE Header</vt:lpstr>
      <vt:lpstr>IMAGE_FILE_HEADER structure</vt:lpstr>
      <vt:lpstr>IMAGE_FILE_HEADER structure</vt:lpstr>
      <vt:lpstr>IMAGE_FILE_HEADER structure</vt:lpstr>
      <vt:lpstr>IMAGE_FILE_HEADER structure</vt:lpstr>
      <vt:lpstr>IMAGE_FILE_HEADER structure</vt:lpstr>
      <vt:lpstr>IMAGE_OPTIONAL_HEADER32</vt:lpstr>
      <vt:lpstr>IMAGE_OPTIONAL_HEADER32</vt:lpstr>
      <vt:lpstr>IMAGE_OPTIONAL_HEADER32</vt:lpstr>
      <vt:lpstr>IMAGE_OPTIONAL_HEADER32</vt:lpstr>
      <vt:lpstr>IMAGE_DATA_DIRECTORY structure</vt:lpstr>
      <vt:lpstr>IMAGE_OPTIONAL_HEADER32</vt:lpstr>
      <vt:lpstr>IMAGE_SECTION_HEADER structure</vt:lpstr>
      <vt:lpstr>IMAGE_SECTION_HEADER structure</vt:lpstr>
      <vt:lpstr>IMAGE_SECTION_HEADER structure</vt:lpstr>
      <vt:lpstr>IMAGE_SECTION_HEADER structure</vt:lpstr>
      <vt:lpstr>The Export Section</vt:lpstr>
      <vt:lpstr>The Export Section</vt:lpstr>
      <vt:lpstr>The Export Section</vt:lpstr>
      <vt:lpstr>The Export Section</vt:lpstr>
      <vt:lpstr>The Export Section</vt:lpstr>
      <vt:lpstr>The Export Section</vt:lpstr>
      <vt:lpstr>The Import Section</vt:lpstr>
      <vt:lpstr>The Import Section</vt:lpstr>
      <vt:lpstr>The Import Section</vt:lpstr>
      <vt:lpstr>The Import Section</vt:lpstr>
      <vt:lpstr>PE Section Table And Sections</vt:lpstr>
      <vt:lpstr>PE Section Table And Sections</vt:lpstr>
      <vt:lpstr>Examining PE Resources</vt:lpstr>
      <vt:lpstr>Resource Hacker</vt:lpstr>
      <vt:lpstr>Resource Hacker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298</cp:revision>
  <dcterms:created xsi:type="dcterms:W3CDTF">2015-06-01T03:43:51Z</dcterms:created>
  <dcterms:modified xsi:type="dcterms:W3CDTF">2020-11-29T02:25:54Z</dcterms:modified>
</cp:coreProperties>
</file>